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410" r:id="rId2"/>
    <p:sldId id="411" r:id="rId3"/>
    <p:sldId id="413" r:id="rId4"/>
    <p:sldId id="414" r:id="rId5"/>
    <p:sldId id="415" r:id="rId6"/>
    <p:sldId id="417" r:id="rId7"/>
    <p:sldId id="412" r:id="rId8"/>
    <p:sldId id="418" r:id="rId9"/>
    <p:sldId id="419" r:id="rId10"/>
    <p:sldId id="420" r:id="rId11"/>
    <p:sldId id="382" r:id="rId12"/>
    <p:sldId id="3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BF4D0-13B7-4157-98D1-B460CC127C6E}"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CE376-6401-444C-9D73-6A98323D3AD6}" type="slidenum">
              <a:rPr lang="en-US" smtClean="0"/>
              <a:t>‹#›</a:t>
            </a:fld>
            <a:endParaRPr lang="en-US"/>
          </a:p>
        </p:txBody>
      </p:sp>
    </p:spTree>
    <p:extLst>
      <p:ext uri="{BB962C8B-B14F-4D97-AF65-F5344CB8AC3E}">
        <p14:creationId xmlns:p14="http://schemas.microsoft.com/office/powerpoint/2010/main" val="737836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E7564854-F64A-5F2E-8D7A-EB381A429E3C}"/>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74A60D51-A45B-AB74-8F51-27249EF10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8C6A7FA6-C13D-D0C8-53FB-E46EDCECF20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8938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9BE7-1476-87F0-3813-33BA4FE609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C26F4E-5816-D058-4D89-D0E7B090A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57E15F-CCA5-0F48-CCE9-A8967B97910F}"/>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5" name="Footer Placeholder 4">
            <a:extLst>
              <a:ext uri="{FF2B5EF4-FFF2-40B4-BE49-F238E27FC236}">
                <a16:creationId xmlns:a16="http://schemas.microsoft.com/office/drawing/2014/main" id="{1B6446F0-AAE8-7F89-B4B9-FE5B98B58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3EFF9-7112-6954-47CF-1E2E1B64EB02}"/>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4025356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143EF-03B7-2AB3-C0FF-5462F34FFB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64C90B-F884-32BE-6939-D2BF80F7B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C78BA-2E69-A683-6DD0-92A468FAA40F}"/>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5" name="Footer Placeholder 4">
            <a:extLst>
              <a:ext uri="{FF2B5EF4-FFF2-40B4-BE49-F238E27FC236}">
                <a16:creationId xmlns:a16="http://schemas.microsoft.com/office/drawing/2014/main" id="{348212AF-E57D-9C3D-5B94-EAA3F820F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7DE4C-0089-7336-93DF-6309A48F032F}"/>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1760968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8AAED3-530D-AFF0-F263-1DC09FFA3D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E73C33-48B4-C5D6-C7D4-8213BA4879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0A19B-7CD9-0FA8-9277-ACB52D415BFF}"/>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5" name="Footer Placeholder 4">
            <a:extLst>
              <a:ext uri="{FF2B5EF4-FFF2-40B4-BE49-F238E27FC236}">
                <a16:creationId xmlns:a16="http://schemas.microsoft.com/office/drawing/2014/main" id="{4C2634E2-3D5F-AD2E-914D-C892F937D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1F6C8-68CE-FB09-DA79-064F1F22B07B}"/>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3925361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997234" y="1737115"/>
            <a:ext cx="8187199" cy="4814400"/>
          </a:xfrm>
          <a:prstGeom prst="rect">
            <a:avLst/>
          </a:prstGeom>
        </p:spPr>
        <p:txBody>
          <a:bodyPr lIns="91425" tIns="91425" rIns="91425" bIns="91425" anchor="t" anchorCtr="0"/>
          <a:lstStyle>
            <a:lvl1pPr lvl="0">
              <a:spcBef>
                <a:spcPts val="0"/>
              </a:spcBef>
              <a:buSzPct val="100000"/>
              <a:defRPr sz="33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285502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8311-98C0-9AAE-C797-8F17003EDF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3B1C0-093A-5E37-C099-5183BD19D9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9DD28-9AD7-503C-DE34-781907C21073}"/>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5" name="Footer Placeholder 4">
            <a:extLst>
              <a:ext uri="{FF2B5EF4-FFF2-40B4-BE49-F238E27FC236}">
                <a16:creationId xmlns:a16="http://schemas.microsoft.com/office/drawing/2014/main" id="{11B2DC34-1412-55A9-B5C5-4D55EC3BE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92D68-0B5C-FF1B-E264-85A6DEE18759}"/>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897753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FCF3E-180F-F0BB-5030-C1874929C7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B43D41-0878-3CF6-E490-3CD575689F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F7C117-ED1D-0B77-4F9E-003D953A0A57}"/>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5" name="Footer Placeholder 4">
            <a:extLst>
              <a:ext uri="{FF2B5EF4-FFF2-40B4-BE49-F238E27FC236}">
                <a16:creationId xmlns:a16="http://schemas.microsoft.com/office/drawing/2014/main" id="{F6A9F15C-B1E9-6376-5414-EA56C1894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F0B7B-5435-725F-1F0B-432210C06A0A}"/>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82477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9F95-DB4E-6F59-AF43-F9DE48901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4F7EC-120C-66A4-F7B0-85F38F1B80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7605FF-0BE9-3E5F-251B-7BE88AB84D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872103-DEFE-94B4-A92B-1FB8970FB719}"/>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6" name="Footer Placeholder 5">
            <a:extLst>
              <a:ext uri="{FF2B5EF4-FFF2-40B4-BE49-F238E27FC236}">
                <a16:creationId xmlns:a16="http://schemas.microsoft.com/office/drawing/2014/main" id="{44C060E3-4D45-8109-2C01-9B609A3BB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11458-0B50-F9FD-6EB3-FC206CA9E0E5}"/>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3835900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C5E3-9785-E48B-692C-411B61BFD2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0302F9-9C60-975F-7DD0-E8BED4C2FC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C3D61-F40A-7A97-F3BF-1A72B2793F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0E41E2-C83F-89D5-8BC6-AF7A6C3A3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14328F-6F96-F294-5EB2-DE7DA9A9F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5925E3-E61B-9090-67F5-B546D5F18F61}"/>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8" name="Footer Placeholder 7">
            <a:extLst>
              <a:ext uri="{FF2B5EF4-FFF2-40B4-BE49-F238E27FC236}">
                <a16:creationId xmlns:a16="http://schemas.microsoft.com/office/drawing/2014/main" id="{0EB046A2-25AC-3439-6B72-0863F72BE4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BB998B-B750-FB2F-2E21-A4DDC68B5F9E}"/>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2041765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4DFF2-332F-5BB2-6317-5F047706AC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88D399-32E1-2CA0-7846-67ED7E661FA0}"/>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4" name="Footer Placeholder 3">
            <a:extLst>
              <a:ext uri="{FF2B5EF4-FFF2-40B4-BE49-F238E27FC236}">
                <a16:creationId xmlns:a16="http://schemas.microsoft.com/office/drawing/2014/main" id="{C7E904E5-BE8F-DB2A-31E3-61B82A7B0A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6EF4B4-6FC9-D11D-C9ED-F253ABD52522}"/>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3676054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637E8B-97FE-30F5-C984-0AA7539073A3}"/>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3" name="Footer Placeholder 2">
            <a:extLst>
              <a:ext uri="{FF2B5EF4-FFF2-40B4-BE49-F238E27FC236}">
                <a16:creationId xmlns:a16="http://schemas.microsoft.com/office/drawing/2014/main" id="{8A3ADFD5-927F-8AF0-F6E0-E07D04FC2A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4E9C96-C490-E8BD-D029-389922576412}"/>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351159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6CD4-6A48-8604-7F2B-FD28BF963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99F7EA-7BFC-80CC-D041-4C3330475F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5D5E65-E279-878C-906F-00B5612D6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FC2BA-5ECA-3999-BDB6-EDB21129B4E8}"/>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6" name="Footer Placeholder 5">
            <a:extLst>
              <a:ext uri="{FF2B5EF4-FFF2-40B4-BE49-F238E27FC236}">
                <a16:creationId xmlns:a16="http://schemas.microsoft.com/office/drawing/2014/main" id="{BE0C27D9-2397-290F-B375-542DD6DD2C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99CB1-760F-18A6-9FA5-F0B9A3D66E58}"/>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351317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A5B0-0D2F-0FE7-0B68-578BCFA442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B4A2DE-7330-B3E4-A622-56C86F24D0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300730-0F20-1CF8-5519-B77561271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099E13-7C37-5921-453C-7E4E81E2C756}"/>
              </a:ext>
            </a:extLst>
          </p:cNvPr>
          <p:cNvSpPr>
            <a:spLocks noGrp="1"/>
          </p:cNvSpPr>
          <p:nvPr>
            <p:ph type="dt" sz="half" idx="10"/>
          </p:nvPr>
        </p:nvSpPr>
        <p:spPr/>
        <p:txBody>
          <a:bodyPr/>
          <a:lstStyle/>
          <a:p>
            <a:fld id="{BF7E5761-EDDE-40BD-AAE2-7EF0E004ACF3}" type="datetimeFigureOut">
              <a:rPr lang="en-US" smtClean="0"/>
              <a:t>3/7/2024</a:t>
            </a:fld>
            <a:endParaRPr lang="en-US"/>
          </a:p>
        </p:txBody>
      </p:sp>
      <p:sp>
        <p:nvSpPr>
          <p:cNvPr id="6" name="Footer Placeholder 5">
            <a:extLst>
              <a:ext uri="{FF2B5EF4-FFF2-40B4-BE49-F238E27FC236}">
                <a16:creationId xmlns:a16="http://schemas.microsoft.com/office/drawing/2014/main" id="{7A0DDD28-DFD2-A61B-D3E8-FF8654FCD0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5994E1-291F-CE22-3DBA-2C5A73A51DE3}"/>
              </a:ext>
            </a:extLst>
          </p:cNvPr>
          <p:cNvSpPr>
            <a:spLocks noGrp="1"/>
          </p:cNvSpPr>
          <p:nvPr>
            <p:ph type="sldNum" sz="quarter" idx="12"/>
          </p:nvPr>
        </p:nvSpPr>
        <p:spPr/>
        <p:txBody>
          <a:bodyPr/>
          <a:lstStyle/>
          <a:p>
            <a:fld id="{741EC694-241B-4F9E-ABC2-2D39550EB857}" type="slidenum">
              <a:rPr lang="en-US" smtClean="0"/>
              <a:t>‹#›</a:t>
            </a:fld>
            <a:endParaRPr lang="en-US"/>
          </a:p>
        </p:txBody>
      </p:sp>
    </p:spTree>
    <p:extLst>
      <p:ext uri="{BB962C8B-B14F-4D97-AF65-F5344CB8AC3E}">
        <p14:creationId xmlns:p14="http://schemas.microsoft.com/office/powerpoint/2010/main" val="2885176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E990F5-1A05-7002-CA44-2BA1A67268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4F401F-187E-B69E-AEE6-DCF4E9BB4E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33203-EEEE-F540-713D-BE834D74AB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7E5761-EDDE-40BD-AAE2-7EF0E004ACF3}" type="datetimeFigureOut">
              <a:rPr lang="en-US" smtClean="0"/>
              <a:t>3/7/2024</a:t>
            </a:fld>
            <a:endParaRPr lang="en-US"/>
          </a:p>
        </p:txBody>
      </p:sp>
      <p:sp>
        <p:nvSpPr>
          <p:cNvPr id="5" name="Footer Placeholder 4">
            <a:extLst>
              <a:ext uri="{FF2B5EF4-FFF2-40B4-BE49-F238E27FC236}">
                <a16:creationId xmlns:a16="http://schemas.microsoft.com/office/drawing/2014/main" id="{2F2A4464-FA2B-0499-AA4B-4E47458E80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C07A27-257D-F710-5583-4B057F3A7B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EC694-241B-4F9E-ABC2-2D39550EB857}" type="slidenum">
              <a:rPr lang="en-US" smtClean="0"/>
              <a:t>‹#›</a:t>
            </a:fld>
            <a:endParaRPr lang="en-US"/>
          </a:p>
        </p:txBody>
      </p:sp>
    </p:spTree>
    <p:extLst>
      <p:ext uri="{BB962C8B-B14F-4D97-AF65-F5344CB8AC3E}">
        <p14:creationId xmlns:p14="http://schemas.microsoft.com/office/powerpoint/2010/main" val="2075294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7"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image" Target="../media/image15.png"/><Relationship Id="rId5" Type="http://schemas.microsoft.com/office/2017/06/relationships/model3d" Target="../media/model3d5.glb"/><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17/06/relationships/model3d" Target="../media/model3d6.glb"/><Relationship Id="rId7" Type="http://schemas.microsoft.com/office/2017/06/relationships/model3d" Target="../media/model3d4.glb"/><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7.glb"/><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6.jp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6.jp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8.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image" Target="../media/image15.png"/><Relationship Id="rId5" Type="http://schemas.microsoft.com/office/2017/06/relationships/model3d" Target="../media/model3d5.glb"/><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Đại Đoàn Kết Toàn Dân Tộc Và Đoàn Kết Quốc T</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ế (tiếp)</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Chương 5 sẽ t</a:t>
            </a:r>
            <a:r>
              <a:rPr lang="vi-VN"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rang bị cho sinh viên những quan điểm cơ bản của tư tưởng Hồ Chí Minh về đại đoàn kết toàn dân tộc, kết hợp sức mạnh dân tộc với sức mạnh thời đại và sự vận dụng của Đảng Cộng sản Việt Nam vào sự nghiệp đổi mới đất nước</a:t>
            </a:r>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i="1"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4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lvl="0">
              <a:spcAft>
                <a:spcPts val="1600"/>
              </a:spcAft>
            </a:pP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Muli"/>
              </a:rPr>
              <a:t>5.1. </a:t>
            </a:r>
            <a:r>
              <a:rPr lang="vi-VN"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Đại Đoàn Kết Toàn Dân Tộc</a:t>
            </a: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Muli"/>
              </a:rPr>
              <a:t>5.2. </a:t>
            </a:r>
            <a:r>
              <a:rPr lang="vi-VN"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Đoàn Kết Quốc Tế</a:t>
            </a: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5.3.</a:t>
            </a:r>
            <a:r>
              <a:rPr lang="vi-VN"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Vặn Dụng Tư Tưởng Hồ Chí Minh Về Đại Đoàn Kết Toàn Dân </a:t>
            </a:r>
            <a:r>
              <a:rPr lang="en-US"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vi-VN" sz="1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Và Đoàn Kết Quốc Tế Trong Giai Đoạn Hiện Nay</a:t>
            </a:r>
            <a:endParaRPr lang="en-US" sz="1400" b="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Muli"/>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5EDCE-1058-4038-B1E7-54713F55641D}"/>
            </a:ext>
          </a:extLst>
        </p:cNvPr>
        <p:cNvGrpSpPr/>
        <p:nvPr/>
      </p:nvGrpSpPr>
      <p:grpSpPr>
        <a:xfrm>
          <a:off x="0" y="0"/>
          <a:ext cx="0" cy="0"/>
          <a:chOff x="0" y="0"/>
          <a:chExt cx="0" cy="0"/>
        </a:xfrm>
      </p:grpSpPr>
      <p:pic>
        <p:nvPicPr>
          <p:cNvPr id="4" name="Google Shape;192;p31">
            <a:extLst>
              <a:ext uri="{FF2B5EF4-FFF2-40B4-BE49-F238E27FC236}">
                <a16:creationId xmlns:a16="http://schemas.microsoft.com/office/drawing/2014/main" id="{2B3CA676-E636-33E3-3271-26CBF296E1CA}"/>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104172"/>
            <a:ext cx="12191999" cy="696217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8" name="Group 7">
            <a:extLst>
              <a:ext uri="{FF2B5EF4-FFF2-40B4-BE49-F238E27FC236}">
                <a16:creationId xmlns:a16="http://schemas.microsoft.com/office/drawing/2014/main" id="{3EB983FF-8593-0903-A9E3-4AA0A7A3765D}"/>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F7BF0C33-396A-4185-79A7-9D0C12BE1609}"/>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ED48CDAB-36CD-6495-1308-9C28AB24F42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Picture 10" descr="C:\Users\QUOC HUY\Desktop\Logo_Đại_học_FPT.png">
            <a:extLst>
              <a:ext uri="{FF2B5EF4-FFF2-40B4-BE49-F238E27FC236}">
                <a16:creationId xmlns:a16="http://schemas.microsoft.com/office/drawing/2014/main" id="{B5845923-904D-4A0A-395C-6F08A2DF5C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2" name="Hexagon 1">
            <a:extLst>
              <a:ext uri="{FF2B5EF4-FFF2-40B4-BE49-F238E27FC236}">
                <a16:creationId xmlns:a16="http://schemas.microsoft.com/office/drawing/2014/main" id="{C21E49AB-416C-803E-ED86-DD36D7D0641A}"/>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5.3.2</a:t>
            </a:r>
          </a:p>
        </p:txBody>
      </p:sp>
      <p:sp>
        <p:nvSpPr>
          <p:cNvPr id="3" name="TextBox 2">
            <a:extLst>
              <a:ext uri="{FF2B5EF4-FFF2-40B4-BE49-F238E27FC236}">
                <a16:creationId xmlns:a16="http://schemas.microsoft.com/office/drawing/2014/main" id="{1C6E9283-1558-69CA-5F5F-D13E2635F32A}"/>
              </a:ext>
            </a:extLst>
          </p:cNvPr>
          <p:cNvSpPr txBox="1"/>
          <p:nvPr/>
        </p:nvSpPr>
        <p:spPr>
          <a:xfrm>
            <a:off x="2407533" y="2164618"/>
            <a:ext cx="7500395" cy="1121076"/>
          </a:xfrm>
          <a:prstGeom prst="rect">
            <a:avLst/>
          </a:prstGeom>
          <a:solidFill>
            <a:schemeClr val="accent2">
              <a:lumMod val="20000"/>
              <a:lumOff val="80000"/>
              <a:alpha val="42000"/>
            </a:schemeClr>
          </a:solidFill>
        </p:spPr>
        <p:txBody>
          <a:bodyPr wrap="square">
            <a:spAutoFit/>
          </a:bodyPr>
          <a:lstStyle/>
          <a:p>
            <a:pPr algn="just">
              <a:lnSpc>
                <a:spcPct val="150000"/>
              </a:lnSpc>
            </a:pPr>
            <a:r>
              <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G</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iải quyết tốt quan hệ lợi ích giữa các giai cấp, tầng lớp xã hội; kết hợp hài hòa lợi ích cá nhân, lợi ích tập thể và toàn xã hội</a:t>
            </a:r>
            <a:endParaRPr lang="en-US"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53CEC2AC-1B7F-5A38-D42B-8A16B1FEBCA0}"/>
              </a:ext>
            </a:extLst>
          </p:cNvPr>
          <p:cNvSpPr txBox="1"/>
          <p:nvPr/>
        </p:nvSpPr>
        <p:spPr>
          <a:xfrm>
            <a:off x="2380312" y="3815885"/>
            <a:ext cx="7500396" cy="1121076"/>
          </a:xfrm>
          <a:prstGeom prst="rect">
            <a:avLst/>
          </a:prstGeom>
          <a:solidFill>
            <a:schemeClr val="accent2">
              <a:lumMod val="20000"/>
              <a:lumOff val="80000"/>
              <a:alpha val="42000"/>
            </a:schemeClr>
          </a:solidFill>
        </p:spPr>
        <p:txBody>
          <a:bodyPr wrap="square">
            <a:spAutoFit/>
          </a:bodyPr>
          <a:lstStyle/>
          <a:p>
            <a:pPr algn="just">
              <a:lnSpc>
                <a:spcPct val="150000"/>
              </a:lnSpc>
            </a:pPr>
            <a:r>
              <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K</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iên quyết đấu tranh với các quan điểm sai trái, thù địch, phá hoại, chia rẽ khối đại đoàn kết toàn dân tộc. </a:t>
            </a:r>
            <a:endParaRPr lang="en-US"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TextBox 5">
            <a:extLst>
              <a:ext uri="{FF2B5EF4-FFF2-40B4-BE49-F238E27FC236}">
                <a16:creationId xmlns:a16="http://schemas.microsoft.com/office/drawing/2014/main" id="{17E67237-4AC6-084D-B73B-94376A33F0E7}"/>
              </a:ext>
            </a:extLst>
          </p:cNvPr>
          <p:cNvSpPr txBox="1"/>
          <p:nvPr/>
        </p:nvSpPr>
        <p:spPr>
          <a:xfrm>
            <a:off x="1695220" y="601491"/>
            <a:ext cx="8721995" cy="830997"/>
          </a:xfrm>
          <a:prstGeom prst="rect">
            <a:avLst/>
          </a:prstGeom>
          <a:noFill/>
        </p:spPr>
        <p:txBody>
          <a:bodyPr wrap="square">
            <a:spAutoFit/>
          </a:bodyPr>
          <a:lstStyle/>
          <a:p>
            <a:pPr algn="just"/>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ể tiếp tục tăng cường khối đại đoàn kết toàn dân tộc trong thời gian tới, cần thực hiện tốt một số vấn đề cơ bản sau</a:t>
            </a: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7" name="Straight Connector 6">
            <a:extLst>
              <a:ext uri="{FF2B5EF4-FFF2-40B4-BE49-F238E27FC236}">
                <a16:creationId xmlns:a16="http://schemas.microsoft.com/office/drawing/2014/main" id="{0702AFF6-6AA4-3506-6611-5DBCB78BFB1C}"/>
              </a:ext>
            </a:extLst>
          </p:cNvPr>
          <p:cNvCxnSpPr>
            <a:cxnSpLocks/>
          </p:cNvCxnSpPr>
          <p:nvPr/>
        </p:nvCxnSpPr>
        <p:spPr>
          <a:xfrm>
            <a:off x="1371129" y="1432488"/>
            <a:ext cx="92915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2" name="3D Model 11" descr="Closed hand">
                <a:extLst>
                  <a:ext uri="{FF2B5EF4-FFF2-40B4-BE49-F238E27FC236}">
                    <a16:creationId xmlns:a16="http://schemas.microsoft.com/office/drawing/2014/main" id="{AA930E3C-5F22-FA65-A582-77ECAC8001F8}"/>
                  </a:ext>
                </a:extLst>
              </p:cNvPr>
              <p:cNvGraphicFramePr>
                <a:graphicFrameLocks noChangeAspect="1"/>
              </p:cNvGraphicFramePr>
              <p:nvPr>
                <p:extLst>
                  <p:ext uri="{D42A27DB-BD31-4B8C-83A1-F6EECF244321}">
                    <p14:modId xmlns:p14="http://schemas.microsoft.com/office/powerpoint/2010/main" val="703095512"/>
                  </p:ext>
                </p:extLst>
              </p:nvPr>
            </p:nvGraphicFramePr>
            <p:xfrm>
              <a:off x="1203509" y="3973411"/>
              <a:ext cx="722087" cy="1032436"/>
            </p:xfrm>
            <a:graphic>
              <a:graphicData uri="http://schemas.microsoft.com/office/drawing/2017/model3d">
                <am3d:model3d r:embed="rId5">
                  <am3d:spPr>
                    <a:xfrm>
                      <a:off x="0" y="0"/>
                      <a:ext cx="722087" cy="1032436"/>
                    </a:xfrm>
                    <a:prstGeom prst="rect">
                      <a:avLst/>
                    </a:prstGeom>
                  </am3d:spPr>
                  <am3d:camera>
                    <am3d:pos x="0" y="0" z="61179578"/>
                    <am3d:up dx="0" dy="36000000" dz="0"/>
                    <am3d:lookAt x="0" y="0" z="0"/>
                    <am3d:perspective fov="2700000"/>
                  </am3d:camera>
                  <am3d:trans>
                    <am3d:meterPerModelUnit n="4730078" d="1000000"/>
                    <am3d:preTrans dx="0" dy="-17997940" dz="0"/>
                    <am3d:scale>
                      <am3d:sx n="1000000" d="1000000"/>
                      <am3d:sy n="1000000" d="1000000"/>
                      <am3d:sz n="1000000" d="1000000"/>
                    </am3d:scale>
                    <am3d:rot ax="918385" ay="1825087" az="473356"/>
                    <am3d:postTrans dx="0" dy="0" dz="0"/>
                  </am3d:trans>
                  <am3d:raster rName="Office3DRenderer" rVer="16.0.8326">
                    <am3d:blip r:embed="rId6"/>
                  </am3d:raster>
                  <am3d:objViewport viewportSz="1292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Closed hand">
                <a:extLst>
                  <a:ext uri="{FF2B5EF4-FFF2-40B4-BE49-F238E27FC236}">
                    <a16:creationId xmlns:a16="http://schemas.microsoft.com/office/drawing/2014/main" id="{AA930E3C-5F22-FA65-A582-77ECAC8001F8}"/>
                  </a:ext>
                </a:extLst>
              </p:cNvPr>
              <p:cNvPicPr>
                <a:picLocks noGrp="1" noRot="1" noChangeAspect="1" noMove="1" noResize="1" noEditPoints="1" noAdjustHandles="1" noChangeArrowheads="1" noChangeShapeType="1" noCrop="1"/>
              </p:cNvPicPr>
              <p:nvPr/>
            </p:nvPicPr>
            <p:blipFill>
              <a:blip r:embed="rId6"/>
              <a:stretch>
                <a:fillRect/>
              </a:stretch>
            </p:blipFill>
            <p:spPr>
              <a:xfrm>
                <a:off x="1203509" y="3973411"/>
                <a:ext cx="722087" cy="10324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Closed hand">
                <a:extLst>
                  <a:ext uri="{FF2B5EF4-FFF2-40B4-BE49-F238E27FC236}">
                    <a16:creationId xmlns:a16="http://schemas.microsoft.com/office/drawing/2014/main" id="{87FAEEC1-E243-B8AC-6DB7-25CE0CCC278B}"/>
                  </a:ext>
                </a:extLst>
              </p:cNvPr>
              <p:cNvGraphicFramePr>
                <a:graphicFrameLocks noChangeAspect="1"/>
              </p:cNvGraphicFramePr>
              <p:nvPr>
                <p:extLst>
                  <p:ext uri="{D42A27DB-BD31-4B8C-83A1-F6EECF244321}">
                    <p14:modId xmlns:p14="http://schemas.microsoft.com/office/powerpoint/2010/main" val="148588869"/>
                  </p:ext>
                </p:extLst>
              </p:nvPr>
            </p:nvGraphicFramePr>
            <p:xfrm>
              <a:off x="1203509" y="2416485"/>
              <a:ext cx="722088" cy="1032439"/>
            </p:xfrm>
            <a:graphic>
              <a:graphicData uri="http://schemas.microsoft.com/office/drawing/2017/model3d">
                <am3d:model3d r:embed="rId5">
                  <am3d:spPr>
                    <a:xfrm>
                      <a:off x="0" y="0"/>
                      <a:ext cx="722088" cy="1032439"/>
                    </a:xfrm>
                    <a:prstGeom prst="rect">
                      <a:avLst/>
                    </a:prstGeom>
                  </am3d:spPr>
                  <am3d:camera>
                    <am3d:pos x="0" y="0" z="61179578"/>
                    <am3d:up dx="0" dy="36000000" dz="0"/>
                    <am3d:lookAt x="0" y="0" z="0"/>
                    <am3d:perspective fov="2700000"/>
                  </am3d:camera>
                  <am3d:trans>
                    <am3d:meterPerModelUnit n="4730078" d="1000000"/>
                    <am3d:preTrans dx="0" dy="-17997940" dz="0"/>
                    <am3d:scale>
                      <am3d:sx n="1000000" d="1000000"/>
                      <am3d:sy n="1000000" d="1000000"/>
                      <am3d:sz n="1000000" d="1000000"/>
                    </am3d:scale>
                    <am3d:rot ax="918385" ay="1825087" az="473356"/>
                    <am3d:postTrans dx="0" dy="0" dz="0"/>
                  </am3d:trans>
                  <am3d:raster rName="Office3DRenderer" rVer="16.0.8326">
                    <am3d:blip r:embed="rId7"/>
                  </am3d:raster>
                  <am3d:objViewport viewportSz="12921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Closed hand">
                <a:extLst>
                  <a:ext uri="{FF2B5EF4-FFF2-40B4-BE49-F238E27FC236}">
                    <a16:creationId xmlns:a16="http://schemas.microsoft.com/office/drawing/2014/main" id="{87FAEEC1-E243-B8AC-6DB7-25CE0CCC278B}"/>
                  </a:ext>
                </a:extLst>
              </p:cNvPr>
              <p:cNvPicPr>
                <a:picLocks noGrp="1" noRot="1" noChangeAspect="1" noMove="1" noResize="1" noEditPoints="1" noAdjustHandles="1" noChangeArrowheads="1" noChangeShapeType="1" noCrop="1"/>
              </p:cNvPicPr>
              <p:nvPr/>
            </p:nvPicPr>
            <p:blipFill>
              <a:blip r:embed="rId7"/>
              <a:stretch>
                <a:fillRect/>
              </a:stretch>
            </p:blipFill>
            <p:spPr>
              <a:xfrm>
                <a:off x="1203509" y="2416485"/>
                <a:ext cx="722088" cy="1032439"/>
              </a:xfrm>
              <a:prstGeom prst="rect">
                <a:avLst/>
              </a:prstGeom>
            </p:spPr>
          </p:pic>
        </mc:Fallback>
      </mc:AlternateContent>
    </p:spTree>
    <p:extLst>
      <p:ext uri="{BB962C8B-B14F-4D97-AF65-F5344CB8AC3E}">
        <p14:creationId xmlns:p14="http://schemas.microsoft.com/office/powerpoint/2010/main" val="340111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D44D-3641-40DB-AA7A-1ABE0C37D579}"/>
              </a:ext>
            </a:extLst>
          </p:cNvPr>
          <p:cNvSpPr>
            <a:spLocks noGrp="1"/>
          </p:cNvSpPr>
          <p:nvPr>
            <p:ph type="title"/>
          </p:nvPr>
        </p:nvSpPr>
        <p:spPr>
          <a:xfrm>
            <a:off x="1112981" y="462079"/>
            <a:ext cx="8187199" cy="730114"/>
          </a:xfrm>
        </p:spPr>
        <p:txBody>
          <a:bodyPr/>
          <a:lstStyle/>
          <a:p>
            <a:pPr algn="ctr"/>
            <a:r>
              <a:rPr lang="en-US" sz="3200" dirty="0"/>
              <a:t>Danh </a:t>
            </a:r>
            <a:r>
              <a:rPr lang="en-US" sz="3200" dirty="0" err="1"/>
              <a:t>mục</a:t>
            </a:r>
            <a:r>
              <a:rPr lang="en-US" sz="3200" dirty="0"/>
              <a:t> </a:t>
            </a:r>
            <a:r>
              <a:rPr lang="en-US" sz="3200" dirty="0" err="1"/>
              <a:t>tài</a:t>
            </a:r>
            <a:r>
              <a:rPr lang="en-US" sz="3200" dirty="0"/>
              <a:t> </a:t>
            </a:r>
            <a:r>
              <a:rPr lang="en-US" sz="3200" dirty="0" err="1"/>
              <a:t>liệu</a:t>
            </a:r>
            <a:r>
              <a:rPr lang="en-US" sz="3200" dirty="0"/>
              <a:t> </a:t>
            </a:r>
            <a:r>
              <a:rPr lang="en-US" sz="3200" dirty="0" err="1"/>
              <a:t>tham</a:t>
            </a:r>
            <a:r>
              <a:rPr lang="en-US" sz="3200" dirty="0"/>
              <a:t> </a:t>
            </a:r>
            <a:r>
              <a:rPr lang="en-US" sz="3200" dirty="0" err="1"/>
              <a:t>khảo</a:t>
            </a:r>
            <a:endParaRPr lang="en-US" sz="3200" dirty="0"/>
          </a:p>
        </p:txBody>
      </p:sp>
      <p:sp>
        <p:nvSpPr>
          <p:cNvPr id="3" name="Text Placeholder 2">
            <a:extLst>
              <a:ext uri="{FF2B5EF4-FFF2-40B4-BE49-F238E27FC236}">
                <a16:creationId xmlns:a16="http://schemas.microsoft.com/office/drawing/2014/main" id="{0C01E703-0222-40A0-AEEB-A831717975EC}"/>
              </a:ext>
            </a:extLst>
          </p:cNvPr>
          <p:cNvSpPr>
            <a:spLocks noGrp="1"/>
          </p:cNvSpPr>
          <p:nvPr>
            <p:ph type="body" idx="1"/>
          </p:nvPr>
        </p:nvSpPr>
        <p:spPr>
          <a:xfrm>
            <a:off x="997234" y="1620456"/>
            <a:ext cx="8187199" cy="4931059"/>
          </a:xfrm>
        </p:spPr>
        <p:txBody>
          <a:bodyPr/>
          <a:lstStyle/>
          <a:p>
            <a:pPr marL="0" indent="0" algn="just">
              <a:lnSpc>
                <a:spcPct val="107000"/>
              </a:lnSpc>
              <a:spcBef>
                <a:spcPts val="400"/>
              </a:spcBef>
              <a:spcAft>
                <a:spcPts val="400"/>
              </a:spcAft>
              <a:buNone/>
            </a:pPr>
            <a:r>
              <a:rPr lang="en-US" sz="1867" dirty="0"/>
              <a:t> </a:t>
            </a:r>
            <a:r>
              <a:rPr lang="vi-VN" sz="2000" dirty="0"/>
              <a:t>1. Nguyễn Phúc Luân: Ngoại giao Hồ Chí Minh - Lấy chí nhân thay cường bạo, Nxb. Công an nhân dân, Hà Nội, 2003.</a:t>
            </a:r>
            <a:endParaRPr lang="en-US" sz="2000" dirty="0"/>
          </a:p>
          <a:p>
            <a:pPr marL="0" indent="0" algn="just">
              <a:lnSpc>
                <a:spcPct val="107000"/>
              </a:lnSpc>
              <a:spcBef>
                <a:spcPts val="400"/>
              </a:spcBef>
              <a:spcAft>
                <a:spcPts val="400"/>
              </a:spcAft>
              <a:buNone/>
            </a:pPr>
            <a:r>
              <a:rPr lang="vi-VN" sz="2000" dirty="0"/>
              <a:t>2. Hồ Chí Minh: Toàn tập, 15 tập, Nxb. Chính trị quốc gia, Hà Nội, 2011.</a:t>
            </a:r>
            <a:endParaRPr lang="en-US" sz="2000" dirty="0"/>
          </a:p>
          <a:p>
            <a:pPr marL="0" indent="0" algn="just">
              <a:lnSpc>
                <a:spcPct val="107000"/>
              </a:lnSpc>
              <a:spcBef>
                <a:spcPts val="400"/>
              </a:spcBef>
              <a:spcAft>
                <a:spcPts val="400"/>
              </a:spcAft>
              <a:buNone/>
            </a:pPr>
            <a:r>
              <a:rPr lang="vi-VN" sz="2000" dirty="0"/>
              <a:t>3. Nguyễn Dy Niên: Tư tưởng ngoại giao Hồ Chí Minh, Nxb. Chính trị quốc gia, Hà Nội, 2002.</a:t>
            </a:r>
            <a:endParaRPr lang="en-US" sz="2000" dirty="0"/>
          </a:p>
          <a:p>
            <a:pPr marL="0" indent="0" algn="just">
              <a:lnSpc>
                <a:spcPct val="107000"/>
              </a:lnSpc>
              <a:spcBef>
                <a:spcPts val="400"/>
              </a:spcBef>
              <a:spcAft>
                <a:spcPts val="400"/>
              </a:spcAft>
              <a:buNone/>
            </a:pPr>
            <a:r>
              <a:rPr lang="vi-VN" sz="2000" dirty="0"/>
              <a:t>4. Phùng Hữu Phú (Chủ biên): Chiến lược đại đoàn kết Hồ Chí Minh, Nxb. Chính trị quốc gia, Hà Nội, 1995.</a:t>
            </a:r>
            <a:endParaRPr lang="en-US" sz="2000" dirty="0"/>
          </a:p>
          <a:p>
            <a:pPr marL="0" indent="0" algn="just">
              <a:lnSpc>
                <a:spcPct val="107000"/>
              </a:lnSpc>
              <a:spcBef>
                <a:spcPts val="400"/>
              </a:spcBef>
              <a:spcAft>
                <a:spcPts val="400"/>
              </a:spcAft>
              <a:buNone/>
            </a:pPr>
            <a:r>
              <a:rPr lang="vi-VN" sz="2000" dirty="0"/>
              <a:t>5. Song Thành: Hồ Chí Minh – Nhà tư tưởng lỗi lạc, Nxb. Lý luận chính trị, Hà Nội, 2005.</a:t>
            </a:r>
            <a:endParaRPr lang="en-US" sz="2000" dirty="0"/>
          </a:p>
          <a:p>
            <a:pPr marL="0" indent="0" algn="just">
              <a:lnSpc>
                <a:spcPct val="107000"/>
              </a:lnSpc>
              <a:spcBef>
                <a:spcPts val="400"/>
              </a:spcBef>
              <a:spcAft>
                <a:spcPts val="400"/>
              </a:spcAft>
              <a:buNone/>
            </a:pPr>
            <a:r>
              <a:rPr lang="vi-VN" sz="2000" dirty="0"/>
              <a:t>6. Lê Văn Yên: Hồ Chí Minh với chiến lược đoàn kết quốc tế trong cách mạng giải phóng dân tộc, Nxb. Chính trị quốc gia, Hà Nội, 2010</a:t>
            </a:r>
            <a:endParaRPr lang="en-US" sz="2000" dirty="0"/>
          </a:p>
          <a:p>
            <a:pPr>
              <a:buNone/>
            </a:pPr>
            <a:endParaRPr lang="en-US" sz="1867" dirty="0"/>
          </a:p>
        </p:txBody>
      </p:sp>
      <p:pic>
        <p:nvPicPr>
          <p:cNvPr id="4" name="Picture 3">
            <a:extLst>
              <a:ext uri="{FF2B5EF4-FFF2-40B4-BE49-F238E27FC236}">
                <a16:creationId xmlns:a16="http://schemas.microsoft.com/office/drawing/2014/main" id="{ECB491EB-A64E-02F0-7273-0D286DE36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grpSp>
        <p:nvGrpSpPr>
          <p:cNvPr id="5" name="Group 4">
            <a:extLst>
              <a:ext uri="{FF2B5EF4-FFF2-40B4-BE49-F238E27FC236}">
                <a16:creationId xmlns:a16="http://schemas.microsoft.com/office/drawing/2014/main" id="{70590173-4E01-4F09-7DB6-6DE7EF889155}"/>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F24755AC-191A-E14B-94DC-1B1DA1775E3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EC238DCC-EF80-7F80-BC2E-1E9551E3B26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8" name="Picture 7" descr="C:\Users\QUOC HUY\Desktop\Logo_Đại_học_FPT.png">
            <a:extLst>
              <a:ext uri="{FF2B5EF4-FFF2-40B4-BE49-F238E27FC236}">
                <a16:creationId xmlns:a16="http://schemas.microsoft.com/office/drawing/2014/main" id="{44E0BA32-0020-8289-FBC3-D318F6C142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40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Shape 537">
            <a:extLst>
              <a:ext uri="{FF2B5EF4-FFF2-40B4-BE49-F238E27FC236}">
                <a16:creationId xmlns:a16="http://schemas.microsoft.com/office/drawing/2014/main" id="{6298DED0-7852-C0EB-1BF9-3124B58D1E9D}"/>
              </a:ext>
            </a:extLst>
          </p:cNvPr>
          <p:cNvSpPr txBox="1">
            <a:spLocks noGrp="1"/>
          </p:cNvSpPr>
          <p:nvPr>
            <p:ph type="ctrTitle"/>
          </p:nvPr>
        </p:nvSpPr>
        <p:spPr>
          <a:xfrm>
            <a:off x="3386218" y="1752574"/>
            <a:ext cx="7673080" cy="1467522"/>
          </a:xfrm>
          <a:prstGeom prst="rect">
            <a:avLst/>
          </a:prstGeom>
        </p:spPr>
        <p:txBody>
          <a:bodyPr vert="horz" lIns="121900" tIns="121900" rIns="121900" bIns="121900" rtlCol="0" anchor="b" anchorCtr="0">
            <a:noAutofit/>
          </a:bodyPr>
          <a:lstStyle/>
          <a:p>
            <a:pPr algn="l"/>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5.3.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Vận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dụng</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Chí</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Minh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đại</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quốc</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tế</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trong</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giai</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đoạn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hiện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nay</a:t>
            </a:r>
            <a:b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endParaRPr lang="en"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TextBox 7">
            <a:extLst>
              <a:ext uri="{FF2B5EF4-FFF2-40B4-BE49-F238E27FC236}">
                <a16:creationId xmlns:a16="http://schemas.microsoft.com/office/drawing/2014/main" id="{6B774FC3-9B8C-80CE-51C7-A5076918D991}"/>
              </a:ext>
            </a:extLst>
          </p:cNvPr>
          <p:cNvSpPr txBox="1"/>
          <p:nvPr/>
        </p:nvSpPr>
        <p:spPr>
          <a:xfrm>
            <a:off x="3988104" y="3051952"/>
            <a:ext cx="7071194" cy="1246495"/>
          </a:xfrm>
          <a:prstGeom prst="rect">
            <a:avLst/>
          </a:prstGeom>
          <a:noFill/>
        </p:spPr>
        <p:txBody>
          <a:bodyPr wrap="square">
            <a:spAutoFit/>
          </a:bodyPr>
          <a:lstStyle/>
          <a:p>
            <a: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5.3.1. </a:t>
            </a:r>
            <a:r>
              <a:rPr lang="vi-VN"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Quán triệt tư tưởng Hồ Chí Minh về đại đoàn kết toàn dân tộc và đoàn kết quốc tế trong hoạch định chủ trương, đường lối của Đảng </a:t>
            </a:r>
            <a:endParaRPr lang="en-US" sz="2500">
              <a:solidFill>
                <a:srgbClr val="FF0000"/>
              </a:solidFill>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92;p31">
            <a:extLst>
              <a:ext uri="{FF2B5EF4-FFF2-40B4-BE49-F238E27FC236}">
                <a16:creationId xmlns:a16="http://schemas.microsoft.com/office/drawing/2014/main" id="{EBF6AFB0-D915-BBE2-1033-26D87003DF6D}"/>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127322"/>
            <a:ext cx="12191999" cy="7153154"/>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a:extLst>
              <a:ext uri="{FF2B5EF4-FFF2-40B4-BE49-F238E27FC236}">
                <a16:creationId xmlns:a16="http://schemas.microsoft.com/office/drawing/2014/main" id="{A63F426B-2C96-7420-BDCC-56CDEA155344}"/>
              </a:ext>
            </a:extLst>
          </p:cNvPr>
          <p:cNvSpPr/>
          <p:nvPr/>
        </p:nvSpPr>
        <p:spPr>
          <a:xfrm>
            <a:off x="2070326" y="1046537"/>
            <a:ext cx="7626601" cy="2229072"/>
          </a:xfrm>
          <a:prstGeom prst="rect">
            <a:avLst/>
          </a:prstGeom>
          <a:solidFill>
            <a:schemeClr val="accent2">
              <a:lumMod val="20000"/>
              <a:lumOff val="80000"/>
              <a:alpha val="40000"/>
            </a:schemeClr>
          </a:solidFill>
        </p:spPr>
        <p:txBody>
          <a:bodyPr wrap="square" anchor="ctr">
            <a:spAutoFit/>
          </a:bodyPr>
          <a:lstStyle/>
          <a:p>
            <a:pPr algn="ctr">
              <a:lnSpc>
                <a:spcPct val="150000"/>
              </a:lnSpc>
            </a:pPr>
            <a:r>
              <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Phải khơi dậy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và phát huy đến mức cao nhất sức mạnh dân tộc, và sức mạnh quốc tế, trong đó đặt lợi ích dân tộc, của đất nước lên hàng đầu, lấy đó làm cơ sở để xây dựng các chủ trương, chính sách kinh tế - xã hội</a:t>
            </a:r>
            <a:r>
              <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Hexagon 6">
            <a:extLst>
              <a:ext uri="{FF2B5EF4-FFF2-40B4-BE49-F238E27FC236}">
                <a16:creationId xmlns:a16="http://schemas.microsoft.com/office/drawing/2014/main" id="{C3D792F8-949C-A76F-4A34-F93C388163B8}"/>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5.3.1</a:t>
            </a:r>
          </a:p>
        </p:txBody>
      </p:sp>
      <p:grpSp>
        <p:nvGrpSpPr>
          <p:cNvPr id="8" name="Group 7">
            <a:extLst>
              <a:ext uri="{FF2B5EF4-FFF2-40B4-BE49-F238E27FC236}">
                <a16:creationId xmlns:a16="http://schemas.microsoft.com/office/drawing/2014/main" id="{D1A4E8C1-8825-C4B8-7893-378EA0FBE008}"/>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8BAB9752-2008-3358-4194-EA22DF555DF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90E6920C-42C9-2E9B-739B-2C097CF9961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Picture 10" descr="C:\Users\QUOC HUY\Desktop\Logo_Đại_học_FPT.png">
            <a:extLst>
              <a:ext uri="{FF2B5EF4-FFF2-40B4-BE49-F238E27FC236}">
                <a16:creationId xmlns:a16="http://schemas.microsoft.com/office/drawing/2014/main" id="{DB0C4BCF-F17F-3944-A692-876DC48FBD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01EEE94-151E-3AFF-CCAC-051BD205338F}"/>
              </a:ext>
            </a:extLst>
          </p:cNvPr>
          <p:cNvPicPr>
            <a:picLocks noChangeAspect="1"/>
          </p:cNvPicPr>
          <p:nvPr/>
        </p:nvPicPr>
        <p:blipFill>
          <a:blip r:embed="rId5"/>
          <a:stretch>
            <a:fillRect/>
          </a:stretch>
        </p:blipFill>
        <p:spPr>
          <a:xfrm>
            <a:off x="2070326" y="3343305"/>
            <a:ext cx="3121623" cy="297405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 name="Picture 2">
            <a:extLst>
              <a:ext uri="{FF2B5EF4-FFF2-40B4-BE49-F238E27FC236}">
                <a16:creationId xmlns:a16="http://schemas.microsoft.com/office/drawing/2014/main" id="{D954423F-3090-1F2D-7CE8-8EAB32540797}"/>
              </a:ext>
            </a:extLst>
          </p:cNvPr>
          <p:cNvPicPr>
            <a:picLocks noChangeAspect="1"/>
          </p:cNvPicPr>
          <p:nvPr/>
        </p:nvPicPr>
        <p:blipFill>
          <a:blip r:embed="rId6"/>
          <a:stretch>
            <a:fillRect/>
          </a:stretch>
        </p:blipFill>
        <p:spPr>
          <a:xfrm>
            <a:off x="7078976" y="3378428"/>
            <a:ext cx="2932125" cy="297405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13" name="Group 12">
            <a:extLst>
              <a:ext uri="{FF2B5EF4-FFF2-40B4-BE49-F238E27FC236}">
                <a16:creationId xmlns:a16="http://schemas.microsoft.com/office/drawing/2014/main" id="{A49C49DD-11A0-45EA-B1F4-319CEBF26972}"/>
              </a:ext>
            </a:extLst>
          </p:cNvPr>
          <p:cNvGrpSpPr/>
          <p:nvPr/>
        </p:nvGrpSpPr>
        <p:grpSpPr>
          <a:xfrm>
            <a:off x="5403296" y="4493556"/>
            <a:ext cx="1528664" cy="775233"/>
            <a:chOff x="5356996" y="4308356"/>
            <a:chExt cx="1528664" cy="775233"/>
          </a:xfrm>
        </p:grpSpPr>
        <p:sp>
          <p:nvSpPr>
            <p:cNvPr id="12" name="Arrow: Left-Right 11">
              <a:extLst>
                <a:ext uri="{FF2B5EF4-FFF2-40B4-BE49-F238E27FC236}">
                  <a16:creationId xmlns:a16="http://schemas.microsoft.com/office/drawing/2014/main" id="{F7AEC25D-E48B-5654-415D-04E6C85E1F80}"/>
                </a:ext>
              </a:extLst>
            </p:cNvPr>
            <p:cNvSpPr/>
            <p:nvPr/>
          </p:nvSpPr>
          <p:spPr>
            <a:xfrm>
              <a:off x="5356996" y="4308356"/>
              <a:ext cx="1487477" cy="771117"/>
            </a:xfrm>
            <a:prstGeom prst="leftRightArrow">
              <a:avLst/>
            </a:prstGeom>
            <a:solidFill>
              <a:schemeClr val="accent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p>
          </p:txBody>
        </p:sp>
        <p:sp>
          <p:nvSpPr>
            <p:cNvPr id="5" name="Arrow: Left-Right 4">
              <a:extLst>
                <a:ext uri="{FF2B5EF4-FFF2-40B4-BE49-F238E27FC236}">
                  <a16:creationId xmlns:a16="http://schemas.microsoft.com/office/drawing/2014/main" id="{4C1B8147-390F-9675-5D45-43A3AFCFAF9C}"/>
                </a:ext>
              </a:extLst>
            </p:cNvPr>
            <p:cNvSpPr/>
            <p:nvPr/>
          </p:nvSpPr>
          <p:spPr>
            <a:xfrm>
              <a:off x="5398183" y="4312472"/>
              <a:ext cx="1487477" cy="771117"/>
            </a:xfrm>
            <a:prstGeom prst="lef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p>
          </p:txBody>
        </p:sp>
      </p:grpSp>
      <p:sp>
        <p:nvSpPr>
          <p:cNvPr id="15" name="TextBox 14">
            <a:extLst>
              <a:ext uri="{FF2B5EF4-FFF2-40B4-BE49-F238E27FC236}">
                <a16:creationId xmlns:a16="http://schemas.microsoft.com/office/drawing/2014/main" id="{15892B0E-7E41-00E3-C657-008300F29ED4}"/>
              </a:ext>
            </a:extLst>
          </p:cNvPr>
          <p:cNvSpPr txBox="1"/>
          <p:nvPr/>
        </p:nvSpPr>
        <p:spPr>
          <a:xfrm>
            <a:off x="2193404" y="418603"/>
            <a:ext cx="7332562" cy="589188"/>
          </a:xfrm>
          <a:prstGeom prst="rect">
            <a:avLst/>
          </a:prstGeom>
          <a:noFill/>
        </p:spPr>
        <p:txBody>
          <a:bodyPr wrap="square">
            <a:prstTxWarp prst="textTriangle">
              <a:avLst>
                <a:gd name="adj" fmla="val 40597"/>
              </a:avLst>
            </a:prstTxWarp>
            <a:spAutoFit/>
          </a:bodyPr>
          <a:lstStyle/>
          <a:p>
            <a:r>
              <a:rPr lang="vi-VN" sz="1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Quán triệt tư tưởng Hồ Chí Minh về đại đoàn kết toàn dân tộc và đoàn kết quốc tế </a:t>
            </a:r>
            <a:endParaRPr lang="en-US"/>
          </a:p>
        </p:txBody>
      </p:sp>
    </p:spTree>
    <p:extLst>
      <p:ext uri="{BB962C8B-B14F-4D97-AF65-F5344CB8AC3E}">
        <p14:creationId xmlns:p14="http://schemas.microsoft.com/office/powerpoint/2010/main" val="66083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92;p31">
            <a:extLst>
              <a:ext uri="{FF2B5EF4-FFF2-40B4-BE49-F238E27FC236}">
                <a16:creationId xmlns:a16="http://schemas.microsoft.com/office/drawing/2014/main" id="{EBF6AFB0-D915-BBE2-1033-26D87003DF6D}"/>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268964"/>
            <a:ext cx="12191999" cy="712696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8" name="Group 7">
            <a:extLst>
              <a:ext uri="{FF2B5EF4-FFF2-40B4-BE49-F238E27FC236}">
                <a16:creationId xmlns:a16="http://schemas.microsoft.com/office/drawing/2014/main" id="{D1A4E8C1-8825-C4B8-7893-378EA0FBE008}"/>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8BAB9752-2008-3358-4194-EA22DF555DF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90E6920C-42C9-2E9B-739B-2C097CF9961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Picture 10" descr="C:\Users\QUOC HUY\Desktop\Logo_Đại_học_FPT.png">
            <a:extLst>
              <a:ext uri="{FF2B5EF4-FFF2-40B4-BE49-F238E27FC236}">
                <a16:creationId xmlns:a16="http://schemas.microsoft.com/office/drawing/2014/main" id="{DB0C4BCF-F17F-3944-A692-876DC48FBD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9572" y="-31793"/>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2" name="Hexagon 1">
            <a:extLst>
              <a:ext uri="{FF2B5EF4-FFF2-40B4-BE49-F238E27FC236}">
                <a16:creationId xmlns:a16="http://schemas.microsoft.com/office/drawing/2014/main" id="{859A1F1E-73C8-E5F4-9073-C36F78C24995}"/>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5.3.1</a:t>
            </a:r>
          </a:p>
        </p:txBody>
      </p:sp>
      <p:sp>
        <p:nvSpPr>
          <p:cNvPr id="13" name="Subtitle 2">
            <a:extLst>
              <a:ext uri="{FF2B5EF4-FFF2-40B4-BE49-F238E27FC236}">
                <a16:creationId xmlns:a16="http://schemas.microsoft.com/office/drawing/2014/main" id="{9CBC9DE2-1239-7A49-86DA-A86ECCAECE78}"/>
              </a:ext>
            </a:extLst>
          </p:cNvPr>
          <p:cNvSpPr txBox="1">
            <a:spLocks/>
          </p:cNvSpPr>
          <p:nvPr/>
        </p:nvSpPr>
        <p:spPr>
          <a:xfrm>
            <a:off x="1083893" y="3805698"/>
            <a:ext cx="6503156" cy="1902065"/>
          </a:xfrm>
          <a:prstGeom prst="rect">
            <a:avLst/>
          </a:prstGeom>
          <a:solidFill>
            <a:schemeClr val="accent2">
              <a:lumMod val="20000"/>
              <a:lumOff val="80000"/>
              <a:alpha val="4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Tại Đại hội đại biểu toàn quốc lần thứ VIII của Đảng (tháng 6-1996), vấn đề đại đoàn kết toàn dân tộc đã được đặt ở một tầm cao mới, nhằm phát huy sức mạnh của toàn dân trong thời kỳ công nghiệp hoá, hiện đại hoá đất nước. </a:t>
            </a:r>
            <a:endParaRPr lang="en-US"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 name="Subtitle 2">
            <a:extLst>
              <a:ext uri="{FF2B5EF4-FFF2-40B4-BE49-F238E27FC236}">
                <a16:creationId xmlns:a16="http://schemas.microsoft.com/office/drawing/2014/main" id="{35245742-557E-7F1B-8A4E-B2287AEB98A4}"/>
              </a:ext>
            </a:extLst>
          </p:cNvPr>
          <p:cNvSpPr txBox="1">
            <a:spLocks/>
          </p:cNvSpPr>
          <p:nvPr/>
        </p:nvSpPr>
        <p:spPr>
          <a:xfrm>
            <a:off x="4985756" y="1720827"/>
            <a:ext cx="6295964" cy="1708173"/>
          </a:xfrm>
          <a:prstGeom prst="rect">
            <a:avLst/>
          </a:prstGeom>
          <a:solidFill>
            <a:schemeClr val="accent2">
              <a:lumMod val="20000"/>
              <a:lumOff val="80000"/>
              <a:alpha val="45000"/>
            </a:schemeClr>
          </a:solidFill>
          <a:ln>
            <a:noFill/>
          </a:ln>
        </p:spPr>
        <p:txBody>
          <a:bodyPr lIns="121900" tIns="121900" rIns="121900" bIns="121900" anchor="t"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Dosis"/>
              <a:buNone/>
              <a:defRPr sz="2600" b="0" i="0" u="none" strike="noStrike" cap="none">
                <a:solidFill>
                  <a:srgbClr val="1C4587"/>
                </a:solidFill>
                <a:latin typeface="Dosis"/>
                <a:ea typeface="Dosis"/>
                <a:cs typeface="Dosis"/>
                <a:sym typeface="Dosis"/>
                <a:rtl val="0"/>
              </a:defRPr>
            </a:lvl1pPr>
            <a:lvl2pPr marR="0" lvl="1"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2pPr>
            <a:lvl3pPr marR="0" lvl="2"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3pPr>
            <a:lvl4pPr marR="0" lvl="3"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4pPr>
            <a:lvl5pPr marR="0" lvl="4"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5pPr>
            <a:lvl6pPr marR="0" lvl="5"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6pPr>
            <a:lvl7pPr marR="0" lvl="6"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7pPr>
            <a:lvl8pPr marR="0" lvl="7"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8pPr>
            <a:lvl9pPr marR="0" lvl="8"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9pPr>
          </a:lstStyle>
          <a:p>
            <a:pPr algn="just"/>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Ngày </a:t>
            </a:r>
            <a:r>
              <a:rPr lang="vi-VN"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ngày 2-11- 1993 Bộ Chính trị Trung ương Đảng khóa VII đã ra Nghị quyết 07/NQ-TW “Về đại đoàn kết dân tộc và tăng cường Mặt trận dân tộc thống nhất</a:t>
            </a:r>
            <a:r>
              <a:rPr lang="en-US"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r>
              <a:rPr lang="vi-VN"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endParaRPr lang="en-US"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5" name="Picture 14">
            <a:extLst>
              <a:ext uri="{FF2B5EF4-FFF2-40B4-BE49-F238E27FC236}">
                <a16:creationId xmlns:a16="http://schemas.microsoft.com/office/drawing/2014/main" id="{1DE8FDF2-9CE7-8A03-E0D2-D9A8FFF76AC1}"/>
              </a:ext>
            </a:extLst>
          </p:cNvPr>
          <p:cNvPicPr>
            <a:picLocks noChangeAspect="1"/>
          </p:cNvPicPr>
          <p:nvPr/>
        </p:nvPicPr>
        <p:blipFill>
          <a:blip r:embed="rId5"/>
          <a:stretch>
            <a:fillRect/>
          </a:stretch>
        </p:blipFill>
        <p:spPr>
          <a:xfrm>
            <a:off x="1165283" y="1496171"/>
            <a:ext cx="3746229" cy="2205764"/>
          </a:xfrm>
          <a:prstGeom prst="ellipse">
            <a:avLst/>
          </a:prstGeom>
          <a:ln>
            <a:noFill/>
          </a:ln>
          <a:effectLst>
            <a:softEdge rad="112500"/>
          </a:effectLst>
        </p:spPr>
      </p:pic>
      <p:pic>
        <p:nvPicPr>
          <p:cNvPr id="16" name="Picture 15">
            <a:extLst>
              <a:ext uri="{FF2B5EF4-FFF2-40B4-BE49-F238E27FC236}">
                <a16:creationId xmlns:a16="http://schemas.microsoft.com/office/drawing/2014/main" id="{9A9C3ACE-9906-11F3-1EF4-F335BA0AE11C}"/>
              </a:ext>
            </a:extLst>
          </p:cNvPr>
          <p:cNvPicPr>
            <a:picLocks noChangeAspect="1"/>
          </p:cNvPicPr>
          <p:nvPr/>
        </p:nvPicPr>
        <p:blipFill>
          <a:blip r:embed="rId6"/>
          <a:stretch>
            <a:fillRect/>
          </a:stretch>
        </p:blipFill>
        <p:spPr>
          <a:xfrm>
            <a:off x="7738655" y="3487474"/>
            <a:ext cx="3746231" cy="2205764"/>
          </a:xfrm>
          <a:prstGeom prst="ellipse">
            <a:avLst/>
          </a:prstGeom>
          <a:ln>
            <a:noFill/>
          </a:ln>
          <a:effectLst>
            <a:softEdge rad="112500"/>
          </a:effectLst>
        </p:spPr>
      </p:pic>
      <p:sp>
        <p:nvSpPr>
          <p:cNvPr id="17" name="Subtitle 2">
            <a:extLst>
              <a:ext uri="{FF2B5EF4-FFF2-40B4-BE49-F238E27FC236}">
                <a16:creationId xmlns:a16="http://schemas.microsoft.com/office/drawing/2014/main" id="{07E149EC-6494-39DA-F9DC-B2C48000A8D5}"/>
              </a:ext>
            </a:extLst>
          </p:cNvPr>
          <p:cNvSpPr txBox="1">
            <a:spLocks/>
          </p:cNvSpPr>
          <p:nvPr/>
        </p:nvSpPr>
        <p:spPr>
          <a:xfrm>
            <a:off x="1285103" y="308229"/>
            <a:ext cx="8822724" cy="990159"/>
          </a:xfrm>
          <a:prstGeom prst="rect">
            <a:avLst/>
          </a:prstGeom>
          <a:noFill/>
          <a:ln>
            <a:noFill/>
          </a:ln>
        </p:spPr>
        <p:txBody>
          <a:bodyPr lIns="121900" tIns="121900" rIns="121900" bIns="121900" anchor="t"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Dosis"/>
              <a:buNone/>
              <a:defRPr sz="2600" b="0" i="0" u="none" strike="noStrike" cap="none">
                <a:solidFill>
                  <a:srgbClr val="1C4587"/>
                </a:solidFill>
                <a:latin typeface="Dosis"/>
                <a:ea typeface="Dosis"/>
                <a:cs typeface="Dosis"/>
                <a:sym typeface="Dosis"/>
                <a:rtl val="0"/>
              </a:defRPr>
            </a:lvl1pPr>
            <a:lvl2pPr marR="0" lvl="1"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2pPr>
            <a:lvl3pPr marR="0" lvl="2"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3pPr>
            <a:lvl4pPr marR="0" lvl="3"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4pPr>
            <a:lvl5pPr marR="0" lvl="4"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5pPr>
            <a:lvl6pPr marR="0" lvl="5"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6pPr>
            <a:lvl7pPr marR="0" lvl="6"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7pPr>
            <a:lvl8pPr marR="0" lvl="7"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8pPr>
            <a:lvl9pPr marR="0" lvl="8"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9pPr>
          </a:lstStyle>
          <a:p>
            <a:pPr algn="l"/>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ầm </a:t>
            </a:r>
            <a:r>
              <a:rPr lang="vi-VN"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quan trọng của đoàn kết dân tộc trong thời </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đại mới</a:t>
            </a: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được tiếp tục bổ sung và nhấn mạnh hơn nữa qua các kỳ Đại hội Đảng</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87276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FF804-AFB6-031D-C09A-968FBCB1DB8F}"/>
            </a:ext>
          </a:extLst>
        </p:cNvPr>
        <p:cNvGrpSpPr/>
        <p:nvPr/>
      </p:nvGrpSpPr>
      <p:grpSpPr>
        <a:xfrm>
          <a:off x="0" y="0"/>
          <a:ext cx="0" cy="0"/>
          <a:chOff x="0" y="0"/>
          <a:chExt cx="0" cy="0"/>
        </a:xfrm>
      </p:grpSpPr>
      <p:pic>
        <p:nvPicPr>
          <p:cNvPr id="4" name="Google Shape;192;p31">
            <a:extLst>
              <a:ext uri="{FF2B5EF4-FFF2-40B4-BE49-F238E27FC236}">
                <a16:creationId xmlns:a16="http://schemas.microsoft.com/office/drawing/2014/main" id="{FEF6FBF2-42E6-65BB-B97A-00DBFC8C54C9}"/>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268964"/>
            <a:ext cx="12191999" cy="712696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8" name="Group 7">
            <a:extLst>
              <a:ext uri="{FF2B5EF4-FFF2-40B4-BE49-F238E27FC236}">
                <a16:creationId xmlns:a16="http://schemas.microsoft.com/office/drawing/2014/main" id="{233E25B9-1B46-DE8C-4312-73F669A14A15}"/>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E98C3166-CB9F-BFD9-6B3A-DBBC50940B63}"/>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FAB7BE3D-8B27-E9A6-0497-0CA82A26107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Picture 10" descr="C:\Users\QUOC HUY\Desktop\Logo_Đại_học_FPT.png">
            <a:extLst>
              <a:ext uri="{FF2B5EF4-FFF2-40B4-BE49-F238E27FC236}">
                <a16:creationId xmlns:a16="http://schemas.microsoft.com/office/drawing/2014/main" id="{62CB5175-0E3C-F1C2-A9EA-A9B971FDBC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9572" y="-19436"/>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2" name="Hexagon 1">
            <a:extLst>
              <a:ext uri="{FF2B5EF4-FFF2-40B4-BE49-F238E27FC236}">
                <a16:creationId xmlns:a16="http://schemas.microsoft.com/office/drawing/2014/main" id="{658C2DE1-AC09-0B0C-FC9B-812A5BA1188B}"/>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5.3.1</a:t>
            </a:r>
          </a:p>
        </p:txBody>
      </p:sp>
      <p:sp>
        <p:nvSpPr>
          <p:cNvPr id="12" name="Subtitle 2">
            <a:extLst>
              <a:ext uri="{FF2B5EF4-FFF2-40B4-BE49-F238E27FC236}">
                <a16:creationId xmlns:a16="http://schemas.microsoft.com/office/drawing/2014/main" id="{B49BB8E6-86AA-4AAD-049C-BC70498FB94C}"/>
              </a:ext>
            </a:extLst>
          </p:cNvPr>
          <p:cNvSpPr txBox="1">
            <a:spLocks/>
          </p:cNvSpPr>
          <p:nvPr/>
        </p:nvSpPr>
        <p:spPr>
          <a:xfrm>
            <a:off x="1272746" y="317610"/>
            <a:ext cx="8736228" cy="1046399"/>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Qua </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hơn 30 năm đổi mới, tư tưởng đoàn kết quốc tế của Chủ tịch Hồ Chí Minh, đã được Đảng ta vận dụng một cách sáng tạo trong việc hoạ</a:t>
            </a: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 định chủ trương, đường lối</a:t>
            </a: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 name="Subtitle 2">
            <a:extLst>
              <a:ext uri="{FF2B5EF4-FFF2-40B4-BE49-F238E27FC236}">
                <a16:creationId xmlns:a16="http://schemas.microsoft.com/office/drawing/2014/main" id="{FF696367-2AC4-286D-5501-53117B15BC5B}"/>
              </a:ext>
            </a:extLst>
          </p:cNvPr>
          <p:cNvSpPr txBox="1">
            <a:spLocks/>
          </p:cNvSpPr>
          <p:nvPr/>
        </p:nvSpPr>
        <p:spPr>
          <a:xfrm>
            <a:off x="4925957" y="1878230"/>
            <a:ext cx="6343405" cy="4065373"/>
          </a:xfrm>
          <a:prstGeom prst="rect">
            <a:avLst/>
          </a:prstGeom>
          <a:solidFill>
            <a:schemeClr val="accent5">
              <a:lumMod val="20000"/>
              <a:lumOff val="80000"/>
              <a:alpha val="64000"/>
            </a:schemeClr>
          </a:solidFill>
          <a:ln>
            <a:noFill/>
          </a:ln>
        </p:spPr>
        <p:txBody>
          <a:bodyPr lIns="121900" tIns="121900" rIns="121900" bIns="121900" anchor="t"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Dosis"/>
              <a:buNone/>
              <a:defRPr sz="2600" b="0" i="0" u="none" strike="noStrike" cap="none">
                <a:solidFill>
                  <a:srgbClr val="1C4587"/>
                </a:solidFill>
                <a:latin typeface="Dosis"/>
                <a:ea typeface="Dosis"/>
                <a:cs typeface="Dosis"/>
                <a:sym typeface="Dosis"/>
                <a:rtl val="0"/>
              </a:defRPr>
            </a:lvl1pPr>
            <a:lvl2pPr marR="0" lvl="1"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2pPr>
            <a:lvl3pPr marR="0" lvl="2"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3pPr>
            <a:lvl4pPr marR="0" lvl="3"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4pPr>
            <a:lvl5pPr marR="0" lvl="4"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5pPr>
            <a:lvl6pPr marR="0" lvl="5"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6pPr>
            <a:lvl7pPr marR="0" lvl="6"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7pPr>
            <a:lvl8pPr marR="0" lvl="7"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8pPr>
            <a:lvl9pPr marR="0" lvl="8"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9pPr>
          </a:lstStyle>
          <a:p>
            <a:pPr algn="just">
              <a:lnSpc>
                <a:spcPct val="150000"/>
              </a:lnSpc>
            </a:pPr>
            <a:r>
              <a:rPr lang="vi-VN"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rPr>
              <a:t>Từ tuyên bố “muốn là bạn” (Đại hội Đảng lần thứ VII), “sẵn sàng là bạn” (Đại hội Đảng lần thứ VIII), “là bạn và đối tác tin cậy” (Đại hội Đảng lần thứ IX) đến Đại hội Đảng lần thứ XII, Đảng ta khẳng định: “Quan hệ đối ngoại hội nhập quốc tế ngày càng sâu rộng, có hiệu quả. Vì thế, uy tín quốc tế của nước ta tiếp tục được nâng cao”. </a:t>
            </a:r>
            <a:endParaRPr lang="en-US"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14" name="Picture 13">
            <a:extLst>
              <a:ext uri="{FF2B5EF4-FFF2-40B4-BE49-F238E27FC236}">
                <a16:creationId xmlns:a16="http://schemas.microsoft.com/office/drawing/2014/main" id="{35BB2939-DA62-2492-6BDD-A4A1886F2386}"/>
              </a:ext>
            </a:extLst>
          </p:cNvPr>
          <p:cNvPicPr>
            <a:picLocks noChangeAspect="1"/>
          </p:cNvPicPr>
          <p:nvPr/>
        </p:nvPicPr>
        <p:blipFill>
          <a:blip r:embed="rId5"/>
          <a:stretch>
            <a:fillRect/>
          </a:stretch>
        </p:blipFill>
        <p:spPr>
          <a:xfrm>
            <a:off x="663615" y="2470428"/>
            <a:ext cx="4077365" cy="2894264"/>
          </a:xfrm>
          <a:prstGeom prst="ellipse">
            <a:avLst/>
          </a:prstGeom>
          <a:ln>
            <a:noFill/>
          </a:ln>
          <a:effectLst>
            <a:softEdge rad="112500"/>
          </a:effectLst>
        </p:spPr>
      </p:pic>
    </p:spTree>
    <p:extLst>
      <p:ext uri="{BB962C8B-B14F-4D97-AF65-F5344CB8AC3E}">
        <p14:creationId xmlns:p14="http://schemas.microsoft.com/office/powerpoint/2010/main" val="258959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89612-8475-2811-5E7B-FC07F5F03B09}"/>
            </a:ext>
          </a:extLst>
        </p:cNvPr>
        <p:cNvGrpSpPr/>
        <p:nvPr/>
      </p:nvGrpSpPr>
      <p:grpSpPr>
        <a:xfrm>
          <a:off x="0" y="0"/>
          <a:ext cx="0" cy="0"/>
          <a:chOff x="0" y="0"/>
          <a:chExt cx="0" cy="0"/>
        </a:xfrm>
      </p:grpSpPr>
      <p:pic>
        <p:nvPicPr>
          <p:cNvPr id="4" name="Google Shape;192;p31">
            <a:extLst>
              <a:ext uri="{FF2B5EF4-FFF2-40B4-BE49-F238E27FC236}">
                <a16:creationId xmlns:a16="http://schemas.microsoft.com/office/drawing/2014/main" id="{C0A90D43-7D18-1B9B-FF93-2B8293884809}"/>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104172"/>
            <a:ext cx="12191999" cy="696217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8" name="Group 7">
            <a:extLst>
              <a:ext uri="{FF2B5EF4-FFF2-40B4-BE49-F238E27FC236}">
                <a16:creationId xmlns:a16="http://schemas.microsoft.com/office/drawing/2014/main" id="{788388EB-2F56-4CD0-45A6-441B2E600D70}"/>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5CF3B620-7C0D-9460-3D78-208395E9EC6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B465504D-302C-9DC3-9ACD-6AF925BA0797}"/>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Picture 10" descr="C:\Users\QUOC HUY\Desktop\Logo_Đại_học_FPT.png">
            <a:extLst>
              <a:ext uri="{FF2B5EF4-FFF2-40B4-BE49-F238E27FC236}">
                <a16:creationId xmlns:a16="http://schemas.microsoft.com/office/drawing/2014/main" id="{6EF591F6-517B-3263-7442-2A5B01FA3F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2" name="Hexagon 1">
            <a:extLst>
              <a:ext uri="{FF2B5EF4-FFF2-40B4-BE49-F238E27FC236}">
                <a16:creationId xmlns:a16="http://schemas.microsoft.com/office/drawing/2014/main" id="{390FBC88-C0D0-B3F2-EF22-E980970B002D}"/>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5.3.1</a:t>
            </a:r>
          </a:p>
        </p:txBody>
      </p:sp>
      <p:sp>
        <p:nvSpPr>
          <p:cNvPr id="7" name="Subtitle 2">
            <a:extLst>
              <a:ext uri="{FF2B5EF4-FFF2-40B4-BE49-F238E27FC236}">
                <a16:creationId xmlns:a16="http://schemas.microsoft.com/office/drawing/2014/main" id="{C5FC8EFE-2E84-E3D6-5C18-524B698D842B}"/>
              </a:ext>
            </a:extLst>
          </p:cNvPr>
          <p:cNvSpPr txBox="1">
            <a:spLocks/>
          </p:cNvSpPr>
          <p:nvPr/>
        </p:nvSpPr>
        <p:spPr>
          <a:xfrm>
            <a:off x="8106606" y="1493348"/>
            <a:ext cx="3009419" cy="3459892"/>
          </a:xfrm>
          <a:prstGeom prst="rect">
            <a:avLst/>
          </a:prstGeom>
          <a:solidFill>
            <a:schemeClr val="accent2">
              <a:lumMod val="20000"/>
              <a:lumOff val="80000"/>
              <a:alpha val="27000"/>
            </a:schemeClr>
          </a:solidFill>
          <a:ln>
            <a:noFill/>
          </a:ln>
          <a:effectLst>
            <a:reflection blurRad="6350" stA="52000" endA="300" endPos="35000" dir="5400000" sy="-100000" algn="bl" rotWithShape="0"/>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Đại hội đại biểu Đảng toàn quốc lần thứ XIII khẳng định rằng đất nước ta chưa bao giờ có được cơ đồ, tiềm lực, vị thế quốc tế như ngày nay.</a:t>
            </a:r>
            <a:endParaRPr lang="en-US"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12" name="Picture 11">
            <a:extLst>
              <a:ext uri="{FF2B5EF4-FFF2-40B4-BE49-F238E27FC236}">
                <a16:creationId xmlns:a16="http://schemas.microsoft.com/office/drawing/2014/main" id="{32F689C1-88EB-54E1-645B-BFCA95C83D6B}"/>
              </a:ext>
            </a:extLst>
          </p:cNvPr>
          <p:cNvPicPr>
            <a:picLocks noChangeAspect="1"/>
          </p:cNvPicPr>
          <p:nvPr/>
        </p:nvPicPr>
        <p:blipFill>
          <a:blip r:embed="rId5"/>
          <a:stretch>
            <a:fillRect/>
          </a:stretch>
        </p:blipFill>
        <p:spPr>
          <a:xfrm>
            <a:off x="506628" y="1039546"/>
            <a:ext cx="7451124" cy="4367497"/>
          </a:xfrm>
          <a:prstGeom prst="roundRect">
            <a:avLst>
              <a:gd name="adj" fmla="val 350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470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4676C4DD-3B28-753C-A011-B525879DE72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DF00F2-032A-9447-62A8-828AF8D44788}"/>
              </a:ext>
            </a:extLst>
          </p:cNvPr>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9D572F11-20D6-B119-8E23-A8CF942E7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B52A7A5-2FAC-138C-0CFF-DCF1E43A16BF}"/>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B52A7A5-2FAC-138C-0CFF-DCF1E43A16BF}"/>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F4C26D8C-A05C-A945-A869-407492EFD8A2}"/>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F4C26D8C-A05C-A945-A869-407492EFD8A2}"/>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Shape 537">
            <a:extLst>
              <a:ext uri="{FF2B5EF4-FFF2-40B4-BE49-F238E27FC236}">
                <a16:creationId xmlns:a16="http://schemas.microsoft.com/office/drawing/2014/main" id="{6B6AD96C-B512-1107-835F-14D2889903DC}"/>
              </a:ext>
            </a:extLst>
          </p:cNvPr>
          <p:cNvSpPr txBox="1">
            <a:spLocks noGrp="1"/>
          </p:cNvSpPr>
          <p:nvPr>
            <p:ph type="ctrTitle"/>
          </p:nvPr>
        </p:nvSpPr>
        <p:spPr>
          <a:xfrm>
            <a:off x="3386218" y="1752574"/>
            <a:ext cx="7673080" cy="1467522"/>
          </a:xfrm>
          <a:prstGeom prst="rect">
            <a:avLst/>
          </a:prstGeom>
        </p:spPr>
        <p:txBody>
          <a:bodyPr vert="horz" lIns="121900" tIns="121900" rIns="121900" bIns="121900" rtlCol="0" anchor="b" anchorCtr="0">
            <a:noAutofit/>
          </a:bodyPr>
          <a:lstStyle/>
          <a:p>
            <a:pPr algn="l"/>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5.3.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Vận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dụng</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Chí</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Minh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đại</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quốc</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tế</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trong</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giai</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đoạn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hiện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nay</a:t>
            </a:r>
            <a:b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endParaRPr lang="en"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Shape 537">
            <a:extLst>
              <a:ext uri="{FF2B5EF4-FFF2-40B4-BE49-F238E27FC236}">
                <a16:creationId xmlns:a16="http://schemas.microsoft.com/office/drawing/2014/main" id="{6CAF1966-F60E-0DB3-1F7B-0639E52E7A9B}"/>
              </a:ext>
            </a:extLst>
          </p:cNvPr>
          <p:cNvSpPr txBox="1">
            <a:spLocks/>
          </p:cNvSpPr>
          <p:nvPr/>
        </p:nvSpPr>
        <p:spPr>
          <a:xfrm>
            <a:off x="3764745" y="2870210"/>
            <a:ext cx="7187880" cy="1496028"/>
          </a:xfrm>
          <a:prstGeom prst="rect">
            <a:avLst/>
          </a:prstGeom>
        </p:spPr>
        <p:txBody>
          <a:bodyPr vert="horz"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5.3.</a:t>
            </a:r>
            <a:r>
              <a:rPr lang="vi-V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 Xây dựng khối đại đoàn kết toàn dân tộc trên nền tảng liên minh công - nông - trí dưới sự lãnh đạo của Đảng</a:t>
            </a:r>
            <a:endParaRPr lang="en"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32762821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052CD-CD2A-1631-2582-13918C583C07}"/>
            </a:ext>
          </a:extLst>
        </p:cNvPr>
        <p:cNvGrpSpPr/>
        <p:nvPr/>
      </p:nvGrpSpPr>
      <p:grpSpPr>
        <a:xfrm>
          <a:off x="0" y="0"/>
          <a:ext cx="0" cy="0"/>
          <a:chOff x="0" y="0"/>
          <a:chExt cx="0" cy="0"/>
        </a:xfrm>
      </p:grpSpPr>
      <p:pic>
        <p:nvPicPr>
          <p:cNvPr id="4" name="Google Shape;192;p31">
            <a:extLst>
              <a:ext uri="{FF2B5EF4-FFF2-40B4-BE49-F238E27FC236}">
                <a16:creationId xmlns:a16="http://schemas.microsoft.com/office/drawing/2014/main" id="{C8138D0B-E1C8-84FC-1674-4297E46B80E6}"/>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268964"/>
            <a:ext cx="12191999" cy="712696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8" name="Group 7">
            <a:extLst>
              <a:ext uri="{FF2B5EF4-FFF2-40B4-BE49-F238E27FC236}">
                <a16:creationId xmlns:a16="http://schemas.microsoft.com/office/drawing/2014/main" id="{48E54CBA-82DE-40FA-4372-470E37D8B434}"/>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8D844366-1048-E83C-BED7-DCF24D582699}"/>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3C3D1E15-97A5-757F-F8B8-6C90EACE043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Picture 10" descr="C:\Users\QUOC HUY\Desktop\Logo_Đại_học_FPT.png">
            <a:extLst>
              <a:ext uri="{FF2B5EF4-FFF2-40B4-BE49-F238E27FC236}">
                <a16:creationId xmlns:a16="http://schemas.microsoft.com/office/drawing/2014/main" id="{19E98A04-4A4A-230C-70F1-50E3E17EC8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1929" y="-4415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2" name="Hexagon 1">
            <a:extLst>
              <a:ext uri="{FF2B5EF4-FFF2-40B4-BE49-F238E27FC236}">
                <a16:creationId xmlns:a16="http://schemas.microsoft.com/office/drawing/2014/main" id="{2077FAFD-61FA-77E9-384E-34FAB1956085}"/>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5.3.2</a:t>
            </a:r>
          </a:p>
        </p:txBody>
      </p:sp>
      <p:sp>
        <p:nvSpPr>
          <p:cNvPr id="3" name="Subtitle 2">
            <a:extLst>
              <a:ext uri="{FF2B5EF4-FFF2-40B4-BE49-F238E27FC236}">
                <a16:creationId xmlns:a16="http://schemas.microsoft.com/office/drawing/2014/main" id="{335ED32C-1B3B-E1A5-1A3C-4FDC0DD84811}"/>
              </a:ext>
            </a:extLst>
          </p:cNvPr>
          <p:cNvSpPr txBox="1">
            <a:spLocks/>
          </p:cNvSpPr>
          <p:nvPr/>
        </p:nvSpPr>
        <p:spPr>
          <a:xfrm>
            <a:off x="5173884" y="1122743"/>
            <a:ext cx="6110685" cy="15394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Đại đoàn kết dân tộc </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trở thành quan điểm xuyên suốt đường lối chiến lược của Đảng Cộng sản Việt Nam trong cách mạng dân tộc dân chủ nhân dân cũng như trong cách mạng xã hội chủ nghĩa</a:t>
            </a:r>
            <a:endParaRPr lang="en-US"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5" name="Picture 4">
            <a:extLst>
              <a:ext uri="{FF2B5EF4-FFF2-40B4-BE49-F238E27FC236}">
                <a16:creationId xmlns:a16="http://schemas.microsoft.com/office/drawing/2014/main" id="{B9901ED1-63AA-0A36-57D1-33EC75C0A55F}"/>
              </a:ext>
            </a:extLst>
          </p:cNvPr>
          <p:cNvPicPr>
            <a:picLocks noChangeAspect="1"/>
          </p:cNvPicPr>
          <p:nvPr/>
        </p:nvPicPr>
        <p:blipFill>
          <a:blip r:embed="rId5"/>
          <a:stretch>
            <a:fillRect/>
          </a:stretch>
        </p:blipFill>
        <p:spPr>
          <a:xfrm>
            <a:off x="741925" y="842378"/>
            <a:ext cx="4084841" cy="259562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Subtitle 2">
            <a:extLst>
              <a:ext uri="{FF2B5EF4-FFF2-40B4-BE49-F238E27FC236}">
                <a16:creationId xmlns:a16="http://schemas.microsoft.com/office/drawing/2014/main" id="{5296BF2F-664A-C90A-6E59-0543FDB12A49}"/>
              </a:ext>
            </a:extLst>
          </p:cNvPr>
          <p:cNvSpPr txBox="1">
            <a:spLocks/>
          </p:cNvSpPr>
          <p:nvPr/>
        </p:nvSpPr>
        <p:spPr>
          <a:xfrm>
            <a:off x="1250066" y="3716022"/>
            <a:ext cx="5567423" cy="179509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121900" tIns="121900" rIns="121900" bIns="121900" anchor="t"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Dosis"/>
              <a:buNone/>
              <a:defRPr sz="2600" b="0" i="0" u="none" strike="noStrike" cap="none">
                <a:solidFill>
                  <a:srgbClr val="1C4587"/>
                </a:solidFill>
                <a:latin typeface="Dosis"/>
                <a:ea typeface="Dosis"/>
                <a:cs typeface="Dosis"/>
                <a:sym typeface="Dosis"/>
                <a:rtl val="0"/>
              </a:defRPr>
            </a:lvl1pPr>
            <a:lvl2pPr marR="0" lvl="1"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2pPr>
            <a:lvl3pPr marR="0" lvl="2"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3pPr>
            <a:lvl4pPr marR="0" lvl="3"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4pPr>
            <a:lvl5pPr marR="0" lvl="4"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5pPr>
            <a:lvl6pPr marR="0" lvl="5"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6pPr>
            <a:lvl7pPr marR="0" lvl="6"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7pPr>
            <a:lvl8pPr marR="0" lvl="7"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8pPr>
            <a:lvl9pPr marR="0" lvl="8" algn="r" rtl="0">
              <a:lnSpc>
                <a:spcPct val="100000"/>
              </a:lnSpc>
              <a:spcBef>
                <a:spcPts val="0"/>
              </a:spcBef>
              <a:spcAft>
                <a:spcPts val="0"/>
              </a:spcAft>
              <a:buClr>
                <a:srgbClr val="1C4587"/>
              </a:buClr>
              <a:buSzPct val="100000"/>
              <a:buFont typeface="Dosis"/>
              <a:buNone/>
              <a:defRPr sz="3000" b="0" i="0" u="none" strike="noStrike" cap="none">
                <a:solidFill>
                  <a:srgbClr val="1C4587"/>
                </a:solidFill>
                <a:latin typeface="Dosis"/>
                <a:ea typeface="Dosis"/>
                <a:cs typeface="Dosis"/>
                <a:sym typeface="Dosis"/>
                <a:rtl val="0"/>
              </a:defRPr>
            </a:lvl9pPr>
          </a:lstStyle>
          <a:p>
            <a:pPr algn="ctr">
              <a:lnSpc>
                <a:spcPct val="150000"/>
              </a:lnSpc>
            </a:pPr>
            <a:r>
              <a:rPr lang="vi-VN" sz="240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Mặt </a:t>
            </a:r>
            <a:r>
              <a:rPr lang="vi-VN"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trận dân tộc thống nhất càng rộng rãi thì liên minh công - nông - trí càng mạnh, sự lãnh đạo của Đảng càng vững. </a:t>
            </a:r>
            <a:endPar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7" name="Picture 6">
            <a:extLst>
              <a:ext uri="{FF2B5EF4-FFF2-40B4-BE49-F238E27FC236}">
                <a16:creationId xmlns:a16="http://schemas.microsoft.com/office/drawing/2014/main" id="{EB94ACBC-7BD3-DA23-EBA0-1F0278919492}"/>
              </a:ext>
            </a:extLst>
          </p:cNvPr>
          <p:cNvPicPr>
            <a:picLocks noChangeAspect="1"/>
          </p:cNvPicPr>
          <p:nvPr/>
        </p:nvPicPr>
        <p:blipFill>
          <a:blip r:embed="rId6"/>
          <a:stretch>
            <a:fillRect/>
          </a:stretch>
        </p:blipFill>
        <p:spPr>
          <a:xfrm>
            <a:off x="7364990" y="2818448"/>
            <a:ext cx="3919579" cy="259562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7662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0EBED-C24A-2C2B-8C42-A9479D86235B}"/>
            </a:ext>
          </a:extLst>
        </p:cNvPr>
        <p:cNvGrpSpPr/>
        <p:nvPr/>
      </p:nvGrpSpPr>
      <p:grpSpPr>
        <a:xfrm>
          <a:off x="0" y="0"/>
          <a:ext cx="0" cy="0"/>
          <a:chOff x="0" y="0"/>
          <a:chExt cx="0" cy="0"/>
        </a:xfrm>
      </p:grpSpPr>
      <p:pic>
        <p:nvPicPr>
          <p:cNvPr id="4" name="Google Shape;192;p31">
            <a:extLst>
              <a:ext uri="{FF2B5EF4-FFF2-40B4-BE49-F238E27FC236}">
                <a16:creationId xmlns:a16="http://schemas.microsoft.com/office/drawing/2014/main" id="{929C335B-AD6D-DFB6-4528-D0CD456DEA3E}"/>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268964"/>
            <a:ext cx="12191999" cy="712696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8" name="Group 7">
            <a:extLst>
              <a:ext uri="{FF2B5EF4-FFF2-40B4-BE49-F238E27FC236}">
                <a16:creationId xmlns:a16="http://schemas.microsoft.com/office/drawing/2014/main" id="{0D2E5455-FEB1-64D3-50A2-93A2823CCEC6}"/>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2216A553-20A4-A9FB-1996-21127A8549A4}"/>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9D10C7D7-BFBD-6104-89F5-C1A60A0BC5C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Picture 10" descr="C:\Users\QUOC HUY\Desktop\Logo_Đại_học_FPT.png">
            <a:extLst>
              <a:ext uri="{FF2B5EF4-FFF2-40B4-BE49-F238E27FC236}">
                <a16:creationId xmlns:a16="http://schemas.microsoft.com/office/drawing/2014/main" id="{BD1A49CD-488A-3000-AACA-8D7AF89FF2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7215" y="-68864"/>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2" name="Hexagon 1">
            <a:extLst>
              <a:ext uri="{FF2B5EF4-FFF2-40B4-BE49-F238E27FC236}">
                <a16:creationId xmlns:a16="http://schemas.microsoft.com/office/drawing/2014/main" id="{CB8B86BF-EF79-43FC-BF09-42FFFB2A5575}"/>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5.3.2</a:t>
            </a:r>
          </a:p>
        </p:txBody>
      </p:sp>
      <p:sp>
        <p:nvSpPr>
          <p:cNvPr id="3" name="TextBox 2">
            <a:extLst>
              <a:ext uri="{FF2B5EF4-FFF2-40B4-BE49-F238E27FC236}">
                <a16:creationId xmlns:a16="http://schemas.microsoft.com/office/drawing/2014/main" id="{70773D41-D283-50F0-FB1C-2F891E8F94A7}"/>
              </a:ext>
            </a:extLst>
          </p:cNvPr>
          <p:cNvSpPr txBox="1"/>
          <p:nvPr/>
        </p:nvSpPr>
        <p:spPr>
          <a:xfrm>
            <a:off x="1597305" y="1923954"/>
            <a:ext cx="9502816" cy="830997"/>
          </a:xfrm>
          <a:prstGeom prst="rect">
            <a:avLst/>
          </a:prstGeom>
          <a:solidFill>
            <a:schemeClr val="accent2">
              <a:lumMod val="20000"/>
              <a:lumOff val="80000"/>
              <a:alpha val="44000"/>
            </a:schemeClr>
          </a:solidFill>
        </p:spPr>
        <p:txBody>
          <a:bodyPr wrap="square">
            <a:spAutoFit/>
          </a:bodyPr>
          <a:lstStyle/>
          <a:p>
            <a:pPr algn="l"/>
            <a:r>
              <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ục tiếp tục đẩy mạnh tuyên truyền để các cấp, ngành, lực lượng nhận thức sâu sắc về sự cần thiết phải tăng cường khối đại đoàn kết toàn dân tộc hiện nay</a:t>
            </a:r>
            <a:endParaRPr lang="en-US"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5DE79E4E-D1CD-3073-99D9-3C052353583D}"/>
              </a:ext>
            </a:extLst>
          </p:cNvPr>
          <p:cNvSpPr txBox="1"/>
          <p:nvPr/>
        </p:nvSpPr>
        <p:spPr>
          <a:xfrm>
            <a:off x="1597305" y="3132171"/>
            <a:ext cx="9502816" cy="830997"/>
          </a:xfrm>
          <a:prstGeom prst="rect">
            <a:avLst/>
          </a:prstGeom>
          <a:solidFill>
            <a:schemeClr val="accent2">
              <a:lumMod val="20000"/>
              <a:lumOff val="80000"/>
              <a:alpha val="44000"/>
            </a:schemeClr>
          </a:solidFill>
        </p:spPr>
        <p:txBody>
          <a:bodyPr wrap="square">
            <a:spAutoFit/>
          </a:bodyPr>
          <a:lstStyle/>
          <a:p>
            <a:pPr algn="l"/>
            <a:r>
              <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ăng cường quan hệ mật thiết giữa nhân dân với Đảng, Nhà nước, tạo sinh lực mới của khối đại đoàn kết toàn dân tộc</a:t>
            </a:r>
            <a:endParaRPr lang="en-US"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TextBox 5">
            <a:extLst>
              <a:ext uri="{FF2B5EF4-FFF2-40B4-BE49-F238E27FC236}">
                <a16:creationId xmlns:a16="http://schemas.microsoft.com/office/drawing/2014/main" id="{8C7FFC84-743B-7CDF-41E1-45D865960495}"/>
              </a:ext>
            </a:extLst>
          </p:cNvPr>
          <p:cNvSpPr txBox="1"/>
          <p:nvPr/>
        </p:nvSpPr>
        <p:spPr>
          <a:xfrm>
            <a:off x="1597306" y="4340388"/>
            <a:ext cx="9502815" cy="830997"/>
          </a:xfrm>
          <a:prstGeom prst="rect">
            <a:avLst/>
          </a:prstGeom>
          <a:solidFill>
            <a:schemeClr val="accent2">
              <a:lumMod val="20000"/>
              <a:lumOff val="80000"/>
              <a:alpha val="44000"/>
            </a:schemeClr>
          </a:solidFill>
        </p:spPr>
        <p:txBody>
          <a:bodyPr wrap="square">
            <a:spAutoFit/>
          </a:bodyPr>
          <a:lstStyle/>
          <a:p>
            <a:pPr algn="l"/>
            <a:r>
              <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Tăng cường </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sự lãnh đạo của Đảng, quản lý của Nhà nước và tiếp tục thể chế hóa các quan điểm, đường lối, chính sách của Đảng về đại đoàn kết toàn dân tộc</a:t>
            </a:r>
            <a:endParaRPr lang="en-US"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84F079AE-756D-A690-E588-579C401DD858}"/>
              </a:ext>
            </a:extLst>
          </p:cNvPr>
          <p:cNvSpPr txBox="1"/>
          <p:nvPr/>
        </p:nvSpPr>
        <p:spPr>
          <a:xfrm>
            <a:off x="1794076" y="304923"/>
            <a:ext cx="8449675" cy="830997"/>
          </a:xfrm>
          <a:prstGeom prst="rect">
            <a:avLst/>
          </a:prstGeom>
          <a:noFill/>
        </p:spPr>
        <p:txBody>
          <a:bodyPr wrap="square">
            <a:spAutoFit/>
          </a:bodyPr>
          <a:lstStyle/>
          <a:p>
            <a:pPr algn="just"/>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ể tiếp tục tăng cường khối đại đoàn kết toàn dân tộc trong thời gian tới, cần thực hiện tốt một số vấn đề cơ bản sau</a:t>
            </a: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2" name="Straight Connector 11">
            <a:extLst>
              <a:ext uri="{FF2B5EF4-FFF2-40B4-BE49-F238E27FC236}">
                <a16:creationId xmlns:a16="http://schemas.microsoft.com/office/drawing/2014/main" id="{89BD5550-E3DC-50ED-EEB9-16E2011431C4}"/>
              </a:ext>
            </a:extLst>
          </p:cNvPr>
          <p:cNvCxnSpPr>
            <a:cxnSpLocks/>
          </p:cNvCxnSpPr>
          <p:nvPr/>
        </p:nvCxnSpPr>
        <p:spPr>
          <a:xfrm>
            <a:off x="1469985" y="1135920"/>
            <a:ext cx="894723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3" name="3D Model 12" descr="Closed hand">
                <a:extLst>
                  <a:ext uri="{FF2B5EF4-FFF2-40B4-BE49-F238E27FC236}">
                    <a16:creationId xmlns:a16="http://schemas.microsoft.com/office/drawing/2014/main" id="{ACB8861C-9139-9BFE-951B-7EA76B582AA0}"/>
                  </a:ext>
                </a:extLst>
              </p:cNvPr>
              <p:cNvGraphicFramePr>
                <a:graphicFrameLocks noChangeAspect="1"/>
              </p:cNvGraphicFramePr>
              <p:nvPr>
                <p:extLst>
                  <p:ext uri="{D42A27DB-BD31-4B8C-83A1-F6EECF244321}">
                    <p14:modId xmlns:p14="http://schemas.microsoft.com/office/powerpoint/2010/main" val="591445079"/>
                  </p:ext>
                </p:extLst>
              </p:nvPr>
            </p:nvGraphicFramePr>
            <p:xfrm>
              <a:off x="774903" y="1798393"/>
              <a:ext cx="722087" cy="1032436"/>
            </p:xfrm>
            <a:graphic>
              <a:graphicData uri="http://schemas.microsoft.com/office/drawing/2017/model3d">
                <am3d:model3d r:embed="rId5">
                  <am3d:spPr>
                    <a:xfrm>
                      <a:off x="0" y="0"/>
                      <a:ext cx="722087" cy="1032436"/>
                    </a:xfrm>
                    <a:prstGeom prst="rect">
                      <a:avLst/>
                    </a:prstGeom>
                  </am3d:spPr>
                  <am3d:camera>
                    <am3d:pos x="0" y="0" z="61179578"/>
                    <am3d:up dx="0" dy="36000000" dz="0"/>
                    <am3d:lookAt x="0" y="0" z="0"/>
                    <am3d:perspective fov="2700000"/>
                  </am3d:camera>
                  <am3d:trans>
                    <am3d:meterPerModelUnit n="4730078" d="1000000"/>
                    <am3d:preTrans dx="0" dy="-17997940" dz="0"/>
                    <am3d:scale>
                      <am3d:sx n="1000000" d="1000000"/>
                      <am3d:sy n="1000000" d="1000000"/>
                      <am3d:sz n="1000000" d="1000000"/>
                    </am3d:scale>
                    <am3d:rot ax="918385" ay="1825087" az="473356"/>
                    <am3d:postTrans dx="0" dy="0" dz="0"/>
                  </am3d:trans>
                  <am3d:raster rName="Office3DRenderer" rVer="16.0.8326">
                    <am3d:blip r:embed="rId6"/>
                  </am3d:raster>
                  <am3d:objViewport viewportSz="1292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Closed hand">
                <a:extLst>
                  <a:ext uri="{FF2B5EF4-FFF2-40B4-BE49-F238E27FC236}">
                    <a16:creationId xmlns:a16="http://schemas.microsoft.com/office/drawing/2014/main" id="{ACB8861C-9139-9BFE-951B-7EA76B582AA0}"/>
                  </a:ext>
                </a:extLst>
              </p:cNvPr>
              <p:cNvPicPr>
                <a:picLocks noGrp="1" noRot="1" noChangeAspect="1" noMove="1" noResize="1" noEditPoints="1" noAdjustHandles="1" noChangeArrowheads="1" noChangeShapeType="1" noCrop="1"/>
              </p:cNvPicPr>
              <p:nvPr/>
            </p:nvPicPr>
            <p:blipFill>
              <a:blip r:embed="rId6"/>
              <a:stretch>
                <a:fillRect/>
              </a:stretch>
            </p:blipFill>
            <p:spPr>
              <a:xfrm>
                <a:off x="774903" y="1798393"/>
                <a:ext cx="722087" cy="10324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Closed hand">
                <a:extLst>
                  <a:ext uri="{FF2B5EF4-FFF2-40B4-BE49-F238E27FC236}">
                    <a16:creationId xmlns:a16="http://schemas.microsoft.com/office/drawing/2014/main" id="{9BF81378-479F-59BB-855D-C680A89ACDC8}"/>
                  </a:ext>
                </a:extLst>
              </p:cNvPr>
              <p:cNvGraphicFramePr>
                <a:graphicFrameLocks noChangeAspect="1"/>
              </p:cNvGraphicFramePr>
              <p:nvPr>
                <p:extLst>
                  <p:ext uri="{D42A27DB-BD31-4B8C-83A1-F6EECF244321}">
                    <p14:modId xmlns:p14="http://schemas.microsoft.com/office/powerpoint/2010/main" val="1221230765"/>
                  </p:ext>
                </p:extLst>
              </p:nvPr>
            </p:nvGraphicFramePr>
            <p:xfrm>
              <a:off x="774903" y="4220935"/>
              <a:ext cx="722087" cy="1032436"/>
            </p:xfrm>
            <a:graphic>
              <a:graphicData uri="http://schemas.microsoft.com/office/drawing/2017/model3d">
                <am3d:model3d r:embed="rId5">
                  <am3d:spPr>
                    <a:xfrm>
                      <a:off x="0" y="0"/>
                      <a:ext cx="722087" cy="1032436"/>
                    </a:xfrm>
                    <a:prstGeom prst="rect">
                      <a:avLst/>
                    </a:prstGeom>
                  </am3d:spPr>
                  <am3d:camera>
                    <am3d:pos x="0" y="0" z="61179578"/>
                    <am3d:up dx="0" dy="36000000" dz="0"/>
                    <am3d:lookAt x="0" y="0" z="0"/>
                    <am3d:perspective fov="2700000"/>
                  </am3d:camera>
                  <am3d:trans>
                    <am3d:meterPerModelUnit n="4730078" d="1000000"/>
                    <am3d:preTrans dx="0" dy="-17997940" dz="0"/>
                    <am3d:scale>
                      <am3d:sx n="1000000" d="1000000"/>
                      <am3d:sy n="1000000" d="1000000"/>
                      <am3d:sz n="1000000" d="1000000"/>
                    </am3d:scale>
                    <am3d:rot ax="918385" ay="1825087" az="473356"/>
                    <am3d:postTrans dx="0" dy="0" dz="0"/>
                  </am3d:trans>
                  <am3d:raster rName="Office3DRenderer" rVer="16.0.8326">
                    <am3d:blip r:embed="rId6"/>
                  </am3d:raster>
                  <am3d:objViewport viewportSz="1292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Closed hand">
                <a:extLst>
                  <a:ext uri="{FF2B5EF4-FFF2-40B4-BE49-F238E27FC236}">
                    <a16:creationId xmlns:a16="http://schemas.microsoft.com/office/drawing/2014/main" id="{9BF81378-479F-59BB-855D-C680A89ACDC8}"/>
                  </a:ext>
                </a:extLst>
              </p:cNvPr>
              <p:cNvPicPr>
                <a:picLocks noGrp="1" noRot="1" noChangeAspect="1" noMove="1" noResize="1" noEditPoints="1" noAdjustHandles="1" noChangeArrowheads="1" noChangeShapeType="1" noCrop="1"/>
              </p:cNvPicPr>
              <p:nvPr/>
            </p:nvPicPr>
            <p:blipFill>
              <a:blip r:embed="rId6"/>
              <a:stretch>
                <a:fillRect/>
              </a:stretch>
            </p:blipFill>
            <p:spPr>
              <a:xfrm>
                <a:off x="774903" y="4220935"/>
                <a:ext cx="722087" cy="10324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Closed hand">
                <a:extLst>
                  <a:ext uri="{FF2B5EF4-FFF2-40B4-BE49-F238E27FC236}">
                    <a16:creationId xmlns:a16="http://schemas.microsoft.com/office/drawing/2014/main" id="{A29ECE9F-9F5C-403B-2AC6-CBA8B274BC58}"/>
                  </a:ext>
                </a:extLst>
              </p:cNvPr>
              <p:cNvGraphicFramePr>
                <a:graphicFrameLocks noChangeAspect="1"/>
              </p:cNvGraphicFramePr>
              <p:nvPr>
                <p:extLst>
                  <p:ext uri="{D42A27DB-BD31-4B8C-83A1-F6EECF244321}">
                    <p14:modId xmlns:p14="http://schemas.microsoft.com/office/powerpoint/2010/main" val="2590666619"/>
                  </p:ext>
                </p:extLst>
              </p:nvPr>
            </p:nvGraphicFramePr>
            <p:xfrm>
              <a:off x="774903" y="3119815"/>
              <a:ext cx="722087" cy="1032436"/>
            </p:xfrm>
            <a:graphic>
              <a:graphicData uri="http://schemas.microsoft.com/office/drawing/2017/model3d">
                <am3d:model3d r:embed="rId5">
                  <am3d:spPr>
                    <a:xfrm>
                      <a:off x="0" y="0"/>
                      <a:ext cx="722087" cy="1032436"/>
                    </a:xfrm>
                    <a:prstGeom prst="rect">
                      <a:avLst/>
                    </a:prstGeom>
                  </am3d:spPr>
                  <am3d:camera>
                    <am3d:pos x="0" y="0" z="61179578"/>
                    <am3d:up dx="0" dy="36000000" dz="0"/>
                    <am3d:lookAt x="0" y="0" z="0"/>
                    <am3d:perspective fov="2700000"/>
                  </am3d:camera>
                  <am3d:trans>
                    <am3d:meterPerModelUnit n="4730078" d="1000000"/>
                    <am3d:preTrans dx="0" dy="-17997940" dz="0"/>
                    <am3d:scale>
                      <am3d:sx n="1000000" d="1000000"/>
                      <am3d:sy n="1000000" d="1000000"/>
                      <am3d:sz n="1000000" d="1000000"/>
                    </am3d:scale>
                    <am3d:rot ax="918385" ay="1825087" az="473356"/>
                    <am3d:postTrans dx="0" dy="0" dz="0"/>
                  </am3d:trans>
                  <am3d:raster rName="Office3DRenderer" rVer="16.0.8326">
                    <am3d:blip r:embed="rId6"/>
                  </am3d:raster>
                  <am3d:objViewport viewportSz="1292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Closed hand">
                <a:extLst>
                  <a:ext uri="{FF2B5EF4-FFF2-40B4-BE49-F238E27FC236}">
                    <a16:creationId xmlns:a16="http://schemas.microsoft.com/office/drawing/2014/main" id="{A29ECE9F-9F5C-403B-2AC6-CBA8B274BC58}"/>
                  </a:ext>
                </a:extLst>
              </p:cNvPr>
              <p:cNvPicPr>
                <a:picLocks noGrp="1" noRot="1" noChangeAspect="1" noMove="1" noResize="1" noEditPoints="1" noAdjustHandles="1" noChangeArrowheads="1" noChangeShapeType="1" noCrop="1"/>
              </p:cNvPicPr>
              <p:nvPr/>
            </p:nvPicPr>
            <p:blipFill>
              <a:blip r:embed="rId6"/>
              <a:stretch>
                <a:fillRect/>
              </a:stretch>
            </p:blipFill>
            <p:spPr>
              <a:xfrm>
                <a:off x="774903" y="3119815"/>
                <a:ext cx="722087" cy="1032436"/>
              </a:xfrm>
              <a:prstGeom prst="rect">
                <a:avLst/>
              </a:prstGeom>
            </p:spPr>
          </p:pic>
        </mc:Fallback>
      </mc:AlternateContent>
    </p:spTree>
    <p:extLst>
      <p:ext uri="{BB962C8B-B14F-4D97-AF65-F5344CB8AC3E}">
        <p14:creationId xmlns:p14="http://schemas.microsoft.com/office/powerpoint/2010/main" val="125192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1098</Words>
  <Application>Microsoft Office PowerPoint</Application>
  <PresentationFormat>Widescreen</PresentationFormat>
  <Paragraphs>43</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NewCentury-Narrow</vt:lpstr>
      <vt:lpstr>ZapfChancery-Medium</vt:lpstr>
      <vt:lpstr>Office Theme</vt:lpstr>
      <vt:lpstr>PowerPoint Presentation</vt:lpstr>
      <vt:lpstr>5.3. Vận dụng tư tưởng Hồ Chí Minh về đại đoàn kết dân tộc và đoàn kết quốc tế trong giai đoạn hiện nay </vt:lpstr>
      <vt:lpstr>PowerPoint Presentation</vt:lpstr>
      <vt:lpstr>PowerPoint Presentation</vt:lpstr>
      <vt:lpstr>PowerPoint Presentation</vt:lpstr>
      <vt:lpstr>PowerPoint Presentation</vt:lpstr>
      <vt:lpstr>5.3. Vận dụng tư tưởng Hồ Chí Minh về đại đoàn kết dân tộc và đoàn kết quốc tế trong giai đoạn hiện nay </vt:lpstr>
      <vt:lpstr>PowerPoint Presentation</vt:lpstr>
      <vt:lpstr>PowerPoint Presentation</vt:lpstr>
      <vt:lpstr>PowerPoint Presentation</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15</cp:revision>
  <dcterms:created xsi:type="dcterms:W3CDTF">2024-02-21T05:57:54Z</dcterms:created>
  <dcterms:modified xsi:type="dcterms:W3CDTF">2024-03-07T14:12:22Z</dcterms:modified>
</cp:coreProperties>
</file>